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61" r:id="rId4"/>
    <p:sldId id="259" r:id="rId5"/>
    <p:sldId id="330" r:id="rId6"/>
    <p:sldId id="331" r:id="rId7"/>
    <p:sldId id="332" r:id="rId8"/>
    <p:sldId id="333" r:id="rId9"/>
    <p:sldId id="334" r:id="rId10"/>
    <p:sldId id="335" r:id="rId11"/>
    <p:sldId id="391" r:id="rId12"/>
    <p:sldId id="336" r:id="rId13"/>
    <p:sldId id="345" r:id="rId14"/>
    <p:sldId id="324" r:id="rId15"/>
    <p:sldId id="337" r:id="rId16"/>
    <p:sldId id="338" r:id="rId17"/>
    <p:sldId id="339" r:id="rId18"/>
    <p:sldId id="340" r:id="rId19"/>
    <p:sldId id="341" r:id="rId20"/>
    <p:sldId id="342" r:id="rId21"/>
    <p:sldId id="343" r:id="rId22"/>
    <p:sldId id="344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43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D50266-7528-4798-3731-EE150D51F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E10EBF1-08FB-CD79-9E30-283FEC8EF6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C1468E-2BF2-63B5-B4EF-AD93E5144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29234-6E74-4202-B07C-220D0EF03CD8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B56BBB-AAF4-BA8D-BB72-6AEB3862F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E28A68-29D0-AF13-6BDC-689C32327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C80DF-9FAD-4869-B10B-7649566DC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935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B5D311-2909-408E-A9E1-534FA9089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5E58AC-4D04-814D-3B97-945EBD1760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6B6248-5230-8FAA-5EB2-D164C6FBD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29234-6E74-4202-B07C-220D0EF03CD8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3355FD-A513-F240-AAB2-8A09E6785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042199-B769-971A-730B-908EDA0C7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C80DF-9FAD-4869-B10B-7649566DC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492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7796AE9-597A-770A-E556-57AF061E3B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CFFD55-4DA3-4D14-91A7-D23D4A8CD7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C5EDEF-390C-5D64-6B82-20F44C5C3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29234-6E74-4202-B07C-220D0EF03CD8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DDDEB2-E9B5-C4FB-DD2C-39542B5F5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9B6F49-6560-5A58-4F74-5B188E216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C80DF-9FAD-4869-B10B-7649566DC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3156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D592C00-D85F-49AC-8352-1CF3B6A166BF}"/>
              </a:ext>
            </a:extLst>
          </p:cNvPr>
          <p:cNvSpPr/>
          <p:nvPr userDrawn="1"/>
        </p:nvSpPr>
        <p:spPr>
          <a:xfrm>
            <a:off x="0" y="0"/>
            <a:ext cx="12192000" cy="514350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자유형 9">
            <a:extLst>
              <a:ext uri="{FF2B5EF4-FFF2-40B4-BE49-F238E27FC236}">
                <a16:creationId xmlns:a16="http://schemas.microsoft.com/office/drawing/2014/main" id="{1A6D60D0-AE78-4427-B183-7281CF231C38}"/>
              </a:ext>
            </a:extLst>
          </p:cNvPr>
          <p:cNvSpPr/>
          <p:nvPr userDrawn="1"/>
        </p:nvSpPr>
        <p:spPr>
          <a:xfrm rot="10800000">
            <a:off x="-16934" y="0"/>
            <a:ext cx="3024835" cy="740230"/>
          </a:xfrm>
          <a:custGeom>
            <a:avLst/>
            <a:gdLst>
              <a:gd name="connsiteX0" fmla="*/ 0 w 1876739"/>
              <a:gd name="connsiteY0" fmla="*/ 370114 h 740230"/>
              <a:gd name="connsiteX1" fmla="*/ 0 w 1876739"/>
              <a:gd name="connsiteY1" fmla="*/ 370115 h 740230"/>
              <a:gd name="connsiteX2" fmla="*/ 0 w 1876739"/>
              <a:gd name="connsiteY2" fmla="*/ 370115 h 740230"/>
              <a:gd name="connsiteX3" fmla="*/ 370115 w 1876739"/>
              <a:gd name="connsiteY3" fmla="*/ 0 h 740230"/>
              <a:gd name="connsiteX4" fmla="*/ 1876739 w 1876739"/>
              <a:gd name="connsiteY4" fmla="*/ 0 h 740230"/>
              <a:gd name="connsiteX5" fmla="*/ 1872343 w 1876739"/>
              <a:gd name="connsiteY5" fmla="*/ 21776 h 740230"/>
              <a:gd name="connsiteX6" fmla="*/ 1872343 w 1876739"/>
              <a:gd name="connsiteY6" fmla="*/ 740230 h 740230"/>
              <a:gd name="connsiteX7" fmla="*/ 370115 w 1876739"/>
              <a:gd name="connsiteY7" fmla="*/ 740229 h 740230"/>
              <a:gd name="connsiteX8" fmla="*/ 7520 w 1876739"/>
              <a:gd name="connsiteY8" fmla="*/ 444705 h 740230"/>
              <a:gd name="connsiteX9" fmla="*/ 0 w 1876739"/>
              <a:gd name="connsiteY9" fmla="*/ 370115 h 740230"/>
              <a:gd name="connsiteX10" fmla="*/ 7520 w 1876739"/>
              <a:gd name="connsiteY10" fmla="*/ 295524 h 740230"/>
              <a:gd name="connsiteX11" fmla="*/ 370115 w 1876739"/>
              <a:gd name="connsiteY11" fmla="*/ 0 h 74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76739" h="740230">
                <a:moveTo>
                  <a:pt x="0" y="370114"/>
                </a:moveTo>
                <a:lnTo>
                  <a:pt x="0" y="370115"/>
                </a:lnTo>
                <a:lnTo>
                  <a:pt x="0" y="370115"/>
                </a:lnTo>
                <a:close/>
                <a:moveTo>
                  <a:pt x="370115" y="0"/>
                </a:moveTo>
                <a:lnTo>
                  <a:pt x="1876739" y="0"/>
                </a:lnTo>
                <a:lnTo>
                  <a:pt x="1872343" y="21776"/>
                </a:lnTo>
                <a:lnTo>
                  <a:pt x="1872343" y="740230"/>
                </a:lnTo>
                <a:lnTo>
                  <a:pt x="370115" y="740229"/>
                </a:lnTo>
                <a:cubicBezTo>
                  <a:pt x="191257" y="740229"/>
                  <a:pt x="42032" y="613360"/>
                  <a:pt x="7520" y="444705"/>
                </a:cubicBezTo>
                <a:lnTo>
                  <a:pt x="0" y="370115"/>
                </a:lnTo>
                <a:lnTo>
                  <a:pt x="7520" y="295524"/>
                </a:lnTo>
                <a:cubicBezTo>
                  <a:pt x="42032" y="126869"/>
                  <a:pt x="191257" y="0"/>
                  <a:pt x="370115" y="0"/>
                </a:cubicBezTo>
                <a:close/>
              </a:path>
            </a:pathLst>
          </a:cu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B9FD82-6AF8-47F3-BB30-AC005F21852C}"/>
              </a:ext>
            </a:extLst>
          </p:cNvPr>
          <p:cNvSpPr txBox="1"/>
          <p:nvPr userDrawn="1"/>
        </p:nvSpPr>
        <p:spPr>
          <a:xfrm>
            <a:off x="1" y="3090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ja-JP" altLang="en-US" sz="2400" dirty="0">
              <a:solidFill>
                <a:schemeClr val="bg1"/>
              </a:solidFill>
              <a:latin typeface="HGGothicE" panose="020B0400000000000000" pitchFamily="49" charset="-128"/>
              <a:ea typeface="HGGothicE" panose="020B0400000000000000" pitchFamily="49" charset="-128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8C2A160-70A7-46E3-BC66-CCBCA632AA82}"/>
              </a:ext>
            </a:extLst>
          </p:cNvPr>
          <p:cNvSpPr/>
          <p:nvPr userDrawn="1"/>
        </p:nvSpPr>
        <p:spPr>
          <a:xfrm>
            <a:off x="0" y="6348586"/>
            <a:ext cx="12192000" cy="514350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3875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1AB28E-AFD1-0374-4EDE-7C16B0375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663957-BA2A-376C-D37F-DBCD1491D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56F8A7-A0D6-1E0F-B17F-ED3A2FD5E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29234-6E74-4202-B07C-220D0EF03CD8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523E94-485C-3A3A-4B22-35CD1FB7D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4C4FA7-1B47-6AE9-46D5-5CDD86057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C80DF-9FAD-4869-B10B-7649566DC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681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E5BB42-1FEA-90A6-1C1B-A1644DBE3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F36667-BABA-74C1-630E-CB583EC03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46A9CB-CF0F-C39F-E7D5-AD0A681F4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29234-6E74-4202-B07C-220D0EF03CD8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788FFF-CD89-A9D6-FD16-86C339B52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C80AEF-2CAB-F2BD-9658-903DB76B1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C80DF-9FAD-4869-B10B-7649566DC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897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DED0B2-FF65-19BF-23B5-28FDF03E2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BDFB6B-B5F6-5D87-4024-3606E3C48A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8B1CD8-FFD9-E4D4-8B00-79E88C8B0E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780B71-435D-E68F-7FA8-E154FEDAE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29234-6E74-4202-B07C-220D0EF03CD8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F494C3-DF8D-0078-E53F-2470B8B0F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619996-035B-306D-D1FE-99B8AB575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C80DF-9FAD-4869-B10B-7649566DC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749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B67529-B873-7EAA-EACA-DCA35F7A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34F979-76F1-B6EE-86EC-1916E6F2CE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0FFCD1-DA83-58EE-0C6E-48FACE7D22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A041091-7F86-7130-F2B4-FB61A6E3F8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232974-A2DD-4329-E98F-837C2AEFFA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A38305A-B2A9-E2D7-D117-2165CFFF4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29234-6E74-4202-B07C-220D0EF03CD8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820FFE1-B08E-E882-F6CB-FCB95D96F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0C9A7F-104D-227E-8B7E-59DF2E9B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C80DF-9FAD-4869-B10B-7649566DC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787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4D42B6-2684-E09D-E85A-D1C82720F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6C1D996-89C7-9EAB-0871-AEC58B2C1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29234-6E74-4202-B07C-220D0EF03CD8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6E05EF-B2D9-D266-7471-54BF33B93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7EAB7B-1B59-D77B-67F2-A23EF26CA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C80DF-9FAD-4869-B10B-7649566DC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495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0654D78-29D7-959A-6A08-F5DFF0B3E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29234-6E74-4202-B07C-220D0EF03CD8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33374D5-CC2C-FD76-F43A-538812DB0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122D60-BE91-A4BF-D208-8309F67FF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C80DF-9FAD-4869-B10B-7649566DC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148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E60E1-6A72-C5EE-C96A-E9AAD65B2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2AEFF3-73D3-75F6-56A9-BF64C7436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D970B0-4F91-D646-7148-C0DE75A47E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442356-BE32-AE32-A5D3-FDE9F0D42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29234-6E74-4202-B07C-220D0EF03CD8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753F22-C806-10C1-F2AA-EAE233AFD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10CE66-ADF2-0E78-B179-18EA5994A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C80DF-9FAD-4869-B10B-7649566DC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764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2DE46F-AEF0-BEB7-0345-9C05CFF66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82F34F4-734C-D1EC-14F4-AB5629471F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6DEF2DA-BAF8-BC74-F5F3-D66226F6F3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BD0267-4EA6-7E4C-0480-0FB7F20AB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29234-6E74-4202-B07C-220D0EF03CD8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90DFFE-7442-C4E4-F5A2-71B448CED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281626-92D3-25B7-4D25-8B2E390AF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C80DF-9FAD-4869-B10B-7649566DC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453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41B722-1DB5-FD6F-9C10-6795DA5C1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F89089-7517-2C15-8881-A023F5A26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80CE1E-0111-DEE7-82FE-6F3DC5F356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29234-6E74-4202-B07C-220D0EF03CD8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5772D7-D7A0-3B13-B380-92B2AEB3B2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7FCCF3-70A8-AFBE-4111-DBC13737D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C80DF-9FAD-4869-B10B-7649566DC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711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microsoft.com/office/2007/relationships/hdphoto" Target="../media/hdphoto1.wdp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4.wdp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png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58627" y="-946040"/>
            <a:ext cx="3955555" cy="3946677"/>
            <a:chOff x="11744613" y="-1718302"/>
            <a:chExt cx="5933333" cy="592001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980000">
              <a:off x="11744613" y="-1718302"/>
              <a:ext cx="5933333" cy="59200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36405" y="2174706"/>
            <a:ext cx="3955555" cy="4523197"/>
            <a:chOff x="15654606" y="3262058"/>
            <a:chExt cx="5933333" cy="67847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980000">
              <a:off x="15654606" y="3262058"/>
              <a:ext cx="5933333" cy="678479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33716DA-2D42-363E-5994-642EE538013B}"/>
              </a:ext>
            </a:extLst>
          </p:cNvPr>
          <p:cNvSpPr txBox="1"/>
          <p:nvPr/>
        </p:nvSpPr>
        <p:spPr>
          <a:xfrm>
            <a:off x="599615" y="2114517"/>
            <a:ext cx="9228440" cy="884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600" b="1" kern="0" spc="0">
                <a:solidFill>
                  <a:srgbClr val="000000"/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임베디드 시스템과 인공지능을 이용한</a:t>
            </a:r>
            <a:endParaRPr lang="en-US" altLang="ko-KR" sz="3600" b="1" kern="0" spc="0" dirty="0">
              <a:solidFill>
                <a:srgbClr val="000000"/>
              </a:solidFill>
              <a:effectLst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79DA8F-B732-48F7-8930-3AF55A3A78E2}"/>
              </a:ext>
            </a:extLst>
          </p:cNvPr>
          <p:cNvSpPr txBox="1"/>
          <p:nvPr/>
        </p:nvSpPr>
        <p:spPr>
          <a:xfrm>
            <a:off x="605577" y="2857710"/>
            <a:ext cx="5820508" cy="884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3600" b="1" kern="0" spc="0">
                <a:solidFill>
                  <a:schemeClr val="accent5">
                    <a:lumMod val="75000"/>
                  </a:schemeClr>
                </a:solidFill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스마트 홈카메라 시스템</a:t>
            </a:r>
            <a:endParaRPr lang="en-US" altLang="ko-KR" sz="3600" b="1" kern="0" spc="0" dirty="0">
              <a:solidFill>
                <a:schemeClr val="accent5">
                  <a:lumMod val="75000"/>
                </a:schemeClr>
              </a:solidFill>
              <a:effectLst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09492B-52A7-0054-2322-6493607DAB6F}"/>
              </a:ext>
            </a:extLst>
          </p:cNvPr>
          <p:cNvSpPr txBox="1"/>
          <p:nvPr/>
        </p:nvSpPr>
        <p:spPr>
          <a:xfrm>
            <a:off x="665153" y="4715142"/>
            <a:ext cx="76544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/>
              <a:t>개발자 </a:t>
            </a:r>
            <a:r>
              <a:rPr lang="en-US" altLang="ko-KR" b="1"/>
              <a:t>: </a:t>
            </a:r>
            <a:r>
              <a:rPr lang="ko-KR" altLang="en-US" b="1"/>
              <a:t>이현수</a:t>
            </a:r>
            <a:endParaRPr lang="en-US" altLang="ko-KR" b="1"/>
          </a:p>
          <a:p>
            <a:pPr algn="l"/>
            <a:r>
              <a:rPr lang="ko-KR" altLang="en-US" b="1"/>
              <a:t>지도 교수 </a:t>
            </a:r>
            <a:r>
              <a:rPr lang="en-US" altLang="ko-KR" b="1"/>
              <a:t>: </a:t>
            </a:r>
            <a:r>
              <a:rPr lang="ko-KR" altLang="en-US" b="1"/>
              <a:t>김진헌 교수님</a:t>
            </a:r>
            <a:endParaRPr lang="en-US" altLang="ko-KR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524000" y="1020466"/>
            <a:ext cx="159659" cy="289956"/>
          </a:xfrm>
          <a:prstGeom prst="rect">
            <a:avLst/>
          </a:prstGeom>
          <a:solidFill>
            <a:srgbClr val="265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83658" y="982544"/>
            <a:ext cx="6970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dirty="0"/>
              <a:t>YOLO </a:t>
            </a:r>
            <a:r>
              <a:rPr lang="ko-KR" altLang="en-US"/>
              <a:t>기반 사람 탐지 </a:t>
            </a:r>
            <a:r>
              <a:rPr lang="en-US" altLang="ko-KR"/>
              <a:t>-&gt; </a:t>
            </a:r>
            <a:r>
              <a:rPr lang="ko-KR" altLang="en-US"/>
              <a:t>일정시간 사람 미감지</a:t>
            </a:r>
            <a:r>
              <a:rPr lang="en-US" altLang="ko-KR"/>
              <a:t>, </a:t>
            </a:r>
            <a:r>
              <a:rPr lang="ko-KR" altLang="en-US"/>
              <a:t>사람 행동 미감지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87ABD1-7E49-4D3E-B6CB-52D91B42DE05}"/>
              </a:ext>
            </a:extLst>
          </p:cNvPr>
          <p:cNvSpPr txBox="1"/>
          <p:nvPr/>
        </p:nvSpPr>
        <p:spPr>
          <a:xfrm>
            <a:off x="1524000" y="3090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안심모드</a:t>
            </a:r>
            <a:endParaRPr lang="ja-JP" altLang="en-US" sz="2400" dirty="0">
              <a:solidFill>
                <a:schemeClr val="bg1"/>
              </a:solidFill>
              <a:latin typeface="나눔스퀘어_ac Bold" panose="020B0600000101010101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Picture 10" descr="기능">
            <a:extLst>
              <a:ext uri="{FF2B5EF4-FFF2-40B4-BE49-F238E27FC236}">
                <a16:creationId xmlns:a16="http://schemas.microsoft.com/office/drawing/2014/main" id="{F85BDBB6-F120-3077-4DF7-182C96F85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141" y="2291147"/>
            <a:ext cx="8206511" cy="283231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939BC11-3F25-D09F-E14E-ADB9E463C162}"/>
              </a:ext>
            </a:extLst>
          </p:cNvPr>
          <p:cNvSpPr/>
          <p:nvPr/>
        </p:nvSpPr>
        <p:spPr>
          <a:xfrm>
            <a:off x="1904141" y="2291148"/>
            <a:ext cx="1358537" cy="19079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/>
              <a:t>안심 모드</a:t>
            </a:r>
          </a:p>
        </p:txBody>
      </p:sp>
    </p:spTree>
    <p:extLst>
      <p:ext uri="{BB962C8B-B14F-4D97-AF65-F5344CB8AC3E}">
        <p14:creationId xmlns:p14="http://schemas.microsoft.com/office/powerpoint/2010/main" val="2557026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524000" y="1020466"/>
            <a:ext cx="158587" cy="289956"/>
          </a:xfrm>
          <a:prstGeom prst="rect">
            <a:avLst/>
          </a:prstGeom>
          <a:solidFill>
            <a:srgbClr val="265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83658" y="982544"/>
            <a:ext cx="206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/>
              <a:t>데이터베이스 </a:t>
            </a:r>
            <a:r>
              <a:rPr lang="en-US" altLang="ko-KR"/>
              <a:t>ERD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87ABD1-7E49-4D3E-B6CB-52D91B42DE05}"/>
              </a:ext>
            </a:extLst>
          </p:cNvPr>
          <p:cNvSpPr txBox="1"/>
          <p:nvPr/>
        </p:nvSpPr>
        <p:spPr>
          <a:xfrm>
            <a:off x="1524000" y="30907"/>
            <a:ext cx="2707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데이터베이스 </a:t>
            </a:r>
            <a:r>
              <a:rPr lang="en-US" altLang="ko-KR"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ERD</a:t>
            </a:r>
            <a:endParaRPr lang="ja-JP" altLang="en-US" sz="2400" dirty="0">
              <a:solidFill>
                <a:schemeClr val="bg1"/>
              </a:solidFill>
              <a:latin typeface="나눔스퀘어_ac Bold" panose="020B0600000101010101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368D1-126B-3F6E-5BEC-4062476422DC}"/>
              </a:ext>
            </a:extLst>
          </p:cNvPr>
          <p:cNvSpPr txBox="1"/>
          <p:nvPr/>
        </p:nvSpPr>
        <p:spPr>
          <a:xfrm>
            <a:off x="6244624" y="1458409"/>
            <a:ext cx="5324271" cy="4581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solidFill>
                  <a:srgbClr val="24292F"/>
                </a:solidFill>
                <a:effectLst/>
                <a:latin typeface="-apple-system"/>
              </a:rPr>
              <a:t> auth_user : </a:t>
            </a:r>
            <a:r>
              <a:rPr lang="ko-KR" altLang="en-US" sz="1400" b="0" i="0">
                <a:solidFill>
                  <a:srgbClr val="24292F"/>
                </a:solidFill>
                <a:effectLst/>
                <a:latin typeface="-apple-system"/>
              </a:rPr>
              <a:t>사용자 정보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solidFill>
                  <a:srgbClr val="24292F"/>
                </a:solidFill>
                <a:effectLst/>
                <a:latin typeface="-apple-system"/>
              </a:rPr>
              <a:t> homecam : </a:t>
            </a:r>
            <a:r>
              <a:rPr lang="ko-KR" altLang="en-US" sz="1400" b="0" i="0">
                <a:solidFill>
                  <a:srgbClr val="24292F"/>
                </a:solidFill>
                <a:effectLst/>
                <a:latin typeface="-apple-system"/>
              </a:rPr>
              <a:t>사용자 계정에 연결된 홈카메라 정보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solidFill>
                  <a:srgbClr val="24292F"/>
                </a:solidFill>
                <a:effectLst/>
                <a:latin typeface="-apple-system"/>
              </a:rPr>
              <a:t> family : </a:t>
            </a:r>
            <a:r>
              <a:rPr lang="ko-KR" altLang="en-US" sz="1400" b="0" i="0">
                <a:solidFill>
                  <a:srgbClr val="24292F"/>
                </a:solidFill>
                <a:effectLst/>
                <a:latin typeface="-apple-system"/>
              </a:rPr>
              <a:t>가구원 등록 정보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solidFill>
                  <a:srgbClr val="24292F"/>
                </a:solidFill>
                <a:effectLst/>
                <a:latin typeface="-apple-system"/>
              </a:rPr>
              <a:t> capture_picture : </a:t>
            </a:r>
            <a:r>
              <a:rPr lang="ko-KR" altLang="en-US" sz="1400" b="0" i="0">
                <a:solidFill>
                  <a:srgbClr val="24292F"/>
                </a:solidFill>
                <a:effectLst/>
                <a:latin typeface="-apple-system"/>
              </a:rPr>
              <a:t>사용자 캡처 저장 정보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solidFill>
                  <a:srgbClr val="24292F"/>
                </a:solidFill>
                <a:effectLst/>
                <a:latin typeface="-apple-system"/>
              </a:rPr>
              <a:t> recording_video : </a:t>
            </a:r>
            <a:r>
              <a:rPr lang="ko-KR" altLang="en-US" sz="1400" b="0" i="0">
                <a:solidFill>
                  <a:srgbClr val="24292F"/>
                </a:solidFill>
                <a:effectLst/>
                <a:latin typeface="-apple-system"/>
              </a:rPr>
              <a:t>사용자 녹화 영상 저장 정보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solidFill>
                  <a:srgbClr val="24292F"/>
                </a:solidFill>
                <a:effectLst/>
                <a:latin typeface="-apple-system"/>
              </a:rPr>
              <a:t> homecam_mode_use_history : </a:t>
            </a:r>
            <a:r>
              <a:rPr lang="ko-KR" altLang="en-US" sz="1400" b="0" i="0">
                <a:solidFill>
                  <a:srgbClr val="24292F"/>
                </a:solidFill>
                <a:effectLst/>
                <a:latin typeface="-apple-system"/>
              </a:rPr>
              <a:t>홈카메라 </a:t>
            </a:r>
            <a:r>
              <a:rPr lang="en-US" altLang="ko-KR" sz="1400" b="0" i="0">
                <a:solidFill>
                  <a:srgbClr val="24292F"/>
                </a:solidFill>
                <a:effectLst/>
                <a:latin typeface="-apple-system"/>
              </a:rPr>
              <a:t>5</a:t>
            </a:r>
            <a:r>
              <a:rPr lang="ko-KR" altLang="en-US" sz="1400" b="0" i="0">
                <a:solidFill>
                  <a:srgbClr val="24292F"/>
                </a:solidFill>
                <a:effectLst/>
                <a:latin typeface="-apple-system"/>
              </a:rPr>
              <a:t>가지 모드 </a:t>
            </a:r>
            <a:r>
              <a:rPr lang="en-US" altLang="ko-KR" sz="1400" b="0" i="0">
                <a:solidFill>
                  <a:srgbClr val="24292F"/>
                </a:solidFill>
                <a:effectLst/>
                <a:latin typeface="-apple-system"/>
              </a:rPr>
              <a:t>on, off </a:t>
            </a:r>
            <a:r>
              <a:rPr lang="ko-KR" altLang="en-US" sz="1400" b="0" i="0">
                <a:solidFill>
                  <a:srgbClr val="24292F"/>
                </a:solidFill>
                <a:effectLst/>
                <a:latin typeface="-apple-system"/>
              </a:rPr>
              <a:t>기록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solidFill>
                  <a:srgbClr val="24292F"/>
                </a:solidFill>
                <a:effectLst/>
                <a:latin typeface="-apple-system"/>
              </a:rPr>
              <a:t> cam_connect_history : </a:t>
            </a:r>
            <a:r>
              <a:rPr lang="ko-KR" altLang="en-US" sz="1400" b="0" i="0">
                <a:solidFill>
                  <a:srgbClr val="24292F"/>
                </a:solidFill>
                <a:effectLst/>
                <a:latin typeface="-apple-system"/>
              </a:rPr>
              <a:t>라즈베리파이 연결</a:t>
            </a:r>
            <a:r>
              <a:rPr lang="en-US" altLang="ko-KR" sz="1400" b="0" i="0">
                <a:solidFill>
                  <a:srgbClr val="24292F"/>
                </a:solidFill>
                <a:effectLst/>
                <a:latin typeface="-apple-system"/>
              </a:rPr>
              <a:t>, </a:t>
            </a:r>
            <a:r>
              <a:rPr lang="ko-KR" altLang="en-US" sz="1400" b="0" i="0">
                <a:solidFill>
                  <a:srgbClr val="24292F"/>
                </a:solidFill>
                <a:effectLst/>
                <a:latin typeface="-apple-system"/>
              </a:rPr>
              <a:t>해제 기록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solidFill>
                  <a:srgbClr val="24292F"/>
                </a:solidFill>
                <a:effectLst/>
                <a:latin typeface="-apple-system"/>
              </a:rPr>
              <a:t> alarm : </a:t>
            </a:r>
            <a:r>
              <a:rPr lang="ko-KR" altLang="en-US" sz="1400" b="0" i="0">
                <a:solidFill>
                  <a:srgbClr val="24292F"/>
                </a:solidFill>
                <a:effectLst/>
                <a:latin typeface="-apple-system"/>
              </a:rPr>
              <a:t>알림 저장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solidFill>
                  <a:srgbClr val="24292F"/>
                </a:solidFill>
                <a:effectLst/>
                <a:latin typeface="-apple-system"/>
              </a:rPr>
              <a:t> detect_person : </a:t>
            </a:r>
            <a:r>
              <a:rPr lang="ko-KR" altLang="en-US" sz="1400" b="0" i="0">
                <a:solidFill>
                  <a:srgbClr val="24292F"/>
                </a:solidFill>
                <a:effectLst/>
                <a:latin typeface="-apple-system"/>
              </a:rPr>
              <a:t>홈카메라 사람탐지모드 저장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solidFill>
                  <a:srgbClr val="24292F"/>
                </a:solidFill>
                <a:effectLst/>
                <a:latin typeface="-apple-system"/>
              </a:rPr>
              <a:t> detect_aniaml : </a:t>
            </a:r>
            <a:r>
              <a:rPr lang="ko-KR" altLang="en-US" sz="1400" b="0" i="0">
                <a:solidFill>
                  <a:srgbClr val="24292F"/>
                </a:solidFill>
                <a:effectLst/>
                <a:latin typeface="-apple-system"/>
              </a:rPr>
              <a:t>홈카메라 반려동물탐지 모드 저장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solidFill>
                  <a:srgbClr val="24292F"/>
                </a:solidFill>
                <a:effectLst/>
                <a:latin typeface="-apple-system"/>
              </a:rPr>
              <a:t> detect_fire : </a:t>
            </a:r>
            <a:r>
              <a:rPr lang="ko-KR" altLang="en-US" sz="1400" b="0" i="0">
                <a:solidFill>
                  <a:srgbClr val="24292F"/>
                </a:solidFill>
                <a:effectLst/>
                <a:latin typeface="-apple-system"/>
              </a:rPr>
              <a:t>홈카메라 화재탐지 모드 저장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solidFill>
                  <a:srgbClr val="24292F"/>
                </a:solidFill>
                <a:effectLst/>
                <a:latin typeface="-apple-system"/>
              </a:rPr>
              <a:t> detect_unknown : </a:t>
            </a:r>
            <a:r>
              <a:rPr lang="ko-KR" altLang="en-US" sz="1400" b="0" i="0">
                <a:solidFill>
                  <a:srgbClr val="24292F"/>
                </a:solidFill>
                <a:effectLst/>
                <a:latin typeface="-apple-system"/>
              </a:rPr>
              <a:t>홈카메라 외부인 탐지 모드 저장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solidFill>
                  <a:srgbClr val="24292F"/>
                </a:solidFill>
                <a:effectLst/>
                <a:latin typeface="-apple-system"/>
              </a:rPr>
              <a:t> safe_mode_nodetect : </a:t>
            </a:r>
            <a:r>
              <a:rPr lang="ko-KR" altLang="en-US" sz="1400" b="0" i="0">
                <a:solidFill>
                  <a:srgbClr val="24292F"/>
                </a:solidFill>
                <a:effectLst/>
                <a:latin typeface="-apple-system"/>
              </a:rPr>
              <a:t>홈카메라 안심모드 사람 미탐지 저장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solidFill>
                  <a:srgbClr val="24292F"/>
                </a:solidFill>
                <a:effectLst/>
                <a:latin typeface="-apple-system"/>
              </a:rPr>
              <a:t> safe_mode_noaction : </a:t>
            </a:r>
            <a:r>
              <a:rPr lang="ko-KR" altLang="en-US" sz="1400" b="0" i="0">
                <a:solidFill>
                  <a:srgbClr val="24292F"/>
                </a:solidFill>
                <a:effectLst/>
                <a:latin typeface="-apple-system"/>
              </a:rPr>
              <a:t>홈카메라 안심모드 사람 행동 미감지 저장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F4F5C2-ADE8-F47C-4A28-9BF1B2F89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182" y="1458409"/>
            <a:ext cx="4717818" cy="47399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5301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C1AC994-F618-F35F-9FF0-CA986DD7E018}"/>
              </a:ext>
            </a:extLst>
          </p:cNvPr>
          <p:cNvSpPr txBox="1"/>
          <p:nvPr/>
        </p:nvSpPr>
        <p:spPr>
          <a:xfrm>
            <a:off x="1158923" y="2659559"/>
            <a:ext cx="15434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solidFill>
                  <a:srgbClr val="3399FF"/>
                </a:solidFill>
                <a:latin typeface="Arial Black" panose="020B0A04020102020204" pitchFamily="34" charset="0"/>
              </a:rPr>
              <a:t>기능</a:t>
            </a:r>
            <a:endParaRPr lang="en-US" altLang="ko-KR" sz="4400" b="1" dirty="0">
              <a:solidFill>
                <a:srgbClr val="3399FF"/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Object 4">
            <a:extLst>
              <a:ext uri="{FF2B5EF4-FFF2-40B4-BE49-F238E27FC236}">
                <a16:creationId xmlns:a16="http://schemas.microsoft.com/office/drawing/2014/main" id="{0E1AB987-3FBA-721B-911B-62B96889C4E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6795" y="1566686"/>
            <a:ext cx="1366819" cy="12413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56DFCFA-CF6D-9D10-F71E-7DFAF9A8F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708" y="1770878"/>
            <a:ext cx="3645087" cy="313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23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B4F93E-7B1E-4EC2-9C38-9ED32454F1E5}"/>
              </a:ext>
            </a:extLst>
          </p:cNvPr>
          <p:cNvSpPr txBox="1"/>
          <p:nvPr/>
        </p:nvSpPr>
        <p:spPr>
          <a:xfrm>
            <a:off x="1524000" y="30907"/>
            <a:ext cx="1692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/>
              <a:t>Dashboard</a:t>
            </a:r>
            <a:endParaRPr lang="ja-JP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26AC08-39C1-4ADC-B33A-A24382817178}"/>
              </a:ext>
            </a:extLst>
          </p:cNvPr>
          <p:cNvSpPr/>
          <p:nvPr/>
        </p:nvSpPr>
        <p:spPr>
          <a:xfrm>
            <a:off x="1848646" y="1305639"/>
            <a:ext cx="159659" cy="289956"/>
          </a:xfrm>
          <a:prstGeom prst="rect">
            <a:avLst/>
          </a:prstGeom>
          <a:solidFill>
            <a:srgbClr val="265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CCE422-C45B-44EB-96EA-565A14930A5C}"/>
              </a:ext>
            </a:extLst>
          </p:cNvPr>
          <p:cNvSpPr txBox="1"/>
          <p:nvPr/>
        </p:nvSpPr>
        <p:spPr>
          <a:xfrm>
            <a:off x="2008304" y="1267717"/>
            <a:ext cx="2087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/>
              <a:t>Dashboard </a:t>
            </a:r>
            <a:r>
              <a:rPr lang="ko-KR" altLang="en-US"/>
              <a:t>페이지</a:t>
            </a:r>
            <a:endParaRPr lang="en-US" altLang="ko-KR" dirty="0"/>
          </a:p>
        </p:txBody>
      </p:sp>
      <p:pic>
        <p:nvPicPr>
          <p:cNvPr id="6" name="Picture 2" descr="Untitled">
            <a:extLst>
              <a:ext uri="{FF2B5EF4-FFF2-40B4-BE49-F238E27FC236}">
                <a16:creationId xmlns:a16="http://schemas.microsoft.com/office/drawing/2014/main" id="{06BCC136-02EB-9D3A-A4F4-EDD2169CD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59" y="1776328"/>
            <a:ext cx="7689449" cy="426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43A734F-7EB3-47C6-1647-EB4BDA71D656}"/>
              </a:ext>
            </a:extLst>
          </p:cNvPr>
          <p:cNvSpPr/>
          <p:nvPr/>
        </p:nvSpPr>
        <p:spPr>
          <a:xfrm>
            <a:off x="5360887" y="2450695"/>
            <a:ext cx="1126723" cy="279468"/>
          </a:xfrm>
          <a:prstGeom prst="rect">
            <a:avLst/>
          </a:prstGeom>
          <a:solidFill>
            <a:srgbClr val="1B43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② 연결 상태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AABEBC-83D8-311C-CC1E-2438364C9122}"/>
              </a:ext>
            </a:extLst>
          </p:cNvPr>
          <p:cNvSpPr/>
          <p:nvPr/>
        </p:nvSpPr>
        <p:spPr>
          <a:xfrm>
            <a:off x="6925398" y="2973485"/>
            <a:ext cx="696531" cy="279468"/>
          </a:xfrm>
          <a:prstGeom prst="rect">
            <a:avLst/>
          </a:prstGeom>
          <a:solidFill>
            <a:srgbClr val="1B43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③ 통계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F2F4A9-5EAB-B102-5F07-2F3ED3C71F2A}"/>
              </a:ext>
            </a:extLst>
          </p:cNvPr>
          <p:cNvSpPr/>
          <p:nvPr/>
        </p:nvSpPr>
        <p:spPr>
          <a:xfrm>
            <a:off x="2370193" y="4844725"/>
            <a:ext cx="2124075" cy="279468"/>
          </a:xfrm>
          <a:prstGeom prst="rect">
            <a:avLst/>
          </a:prstGeom>
          <a:solidFill>
            <a:srgbClr val="1B43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④ 홈카메라 연결</a:t>
            </a:r>
            <a:r>
              <a:rPr lang="en-US" altLang="ko-KR" sz="1200" b="1"/>
              <a:t>/</a:t>
            </a:r>
            <a:r>
              <a:rPr lang="ko-KR" altLang="en-US" sz="1200" b="1"/>
              <a:t>해제 기록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71613EB-806A-3645-C586-8C1C980814FD}"/>
              </a:ext>
            </a:extLst>
          </p:cNvPr>
          <p:cNvSpPr/>
          <p:nvPr/>
        </p:nvSpPr>
        <p:spPr>
          <a:xfrm>
            <a:off x="130628" y="1945473"/>
            <a:ext cx="1126723" cy="279468"/>
          </a:xfrm>
          <a:prstGeom prst="rect">
            <a:avLst/>
          </a:prstGeom>
          <a:solidFill>
            <a:srgbClr val="1B43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① 사이드바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26981F-577F-1A5F-71E0-C780D581AFB2}"/>
              </a:ext>
            </a:extLst>
          </p:cNvPr>
          <p:cNvSpPr/>
          <p:nvPr/>
        </p:nvSpPr>
        <p:spPr>
          <a:xfrm>
            <a:off x="8260346" y="1776328"/>
            <a:ext cx="1031700" cy="279468"/>
          </a:xfrm>
          <a:prstGeom prst="rect">
            <a:avLst/>
          </a:prstGeom>
          <a:solidFill>
            <a:srgbClr val="1B43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① 사이드바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D431D3-9A88-5245-2A97-F0858F33AD1A}"/>
              </a:ext>
            </a:extLst>
          </p:cNvPr>
          <p:cNvSpPr/>
          <p:nvPr/>
        </p:nvSpPr>
        <p:spPr>
          <a:xfrm>
            <a:off x="8267188" y="2523197"/>
            <a:ext cx="1126723" cy="279468"/>
          </a:xfrm>
          <a:prstGeom prst="rect">
            <a:avLst/>
          </a:prstGeom>
          <a:solidFill>
            <a:srgbClr val="1B43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② 연결 상태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D4D411-DBE1-0B3C-E373-BD0D1B225D06}"/>
              </a:ext>
            </a:extLst>
          </p:cNvPr>
          <p:cNvSpPr/>
          <p:nvPr/>
        </p:nvSpPr>
        <p:spPr>
          <a:xfrm>
            <a:off x="8302350" y="4097701"/>
            <a:ext cx="696531" cy="279468"/>
          </a:xfrm>
          <a:prstGeom prst="rect">
            <a:avLst/>
          </a:prstGeom>
          <a:solidFill>
            <a:srgbClr val="1B43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③ 통계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13BF99-53F2-A52D-59C9-43BCC9951E3B}"/>
              </a:ext>
            </a:extLst>
          </p:cNvPr>
          <p:cNvSpPr/>
          <p:nvPr/>
        </p:nvSpPr>
        <p:spPr>
          <a:xfrm>
            <a:off x="8287077" y="5125747"/>
            <a:ext cx="2124075" cy="279468"/>
          </a:xfrm>
          <a:prstGeom prst="rect">
            <a:avLst/>
          </a:prstGeom>
          <a:solidFill>
            <a:srgbClr val="1B43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④ 홈카메라 연결</a:t>
            </a:r>
            <a:r>
              <a:rPr lang="en-US" altLang="ko-KR" sz="1200" b="1"/>
              <a:t>/</a:t>
            </a:r>
            <a:r>
              <a:rPr lang="ko-KR" altLang="en-US" sz="1200" b="1"/>
              <a:t>해제 기록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44B707-3740-41E5-CF7B-D76BEF7F6F7A}"/>
              </a:ext>
            </a:extLst>
          </p:cNvPr>
          <p:cNvSpPr txBox="1"/>
          <p:nvPr/>
        </p:nvSpPr>
        <p:spPr>
          <a:xfrm>
            <a:off x="8214167" y="2085207"/>
            <a:ext cx="3977833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마이페이지에 있는 다른 페이지로 이동할 수 있습니다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FEE04B-A62C-F9FF-1248-45AE123A1A82}"/>
              </a:ext>
            </a:extLst>
          </p:cNvPr>
          <p:cNvSpPr txBox="1"/>
          <p:nvPr/>
        </p:nvSpPr>
        <p:spPr>
          <a:xfrm>
            <a:off x="8214166" y="2822541"/>
            <a:ext cx="3977833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/>
              <a:t>DB</a:t>
            </a:r>
            <a:r>
              <a:rPr lang="ko-KR" altLang="en-US" sz="1200"/>
              <a:t>에 등록된 홈카메라가 보여지고</a:t>
            </a:r>
            <a:r>
              <a:rPr lang="en-US" altLang="ko-KR" sz="1200"/>
              <a:t>, </a:t>
            </a:r>
            <a:r>
              <a:rPr lang="ko-KR" altLang="en-US" sz="1200"/>
              <a:t>만약 연결되지 않은 상태라면 회색</a:t>
            </a:r>
            <a:r>
              <a:rPr lang="en-US" altLang="ko-KR" sz="1200"/>
              <a:t>, </a:t>
            </a:r>
            <a:r>
              <a:rPr lang="ko-KR" altLang="en-US" sz="1200"/>
              <a:t>연결된 상태라면 파랑</a:t>
            </a:r>
            <a:r>
              <a:rPr lang="en-US" altLang="ko-KR" sz="1200"/>
              <a:t>, </a:t>
            </a:r>
            <a:r>
              <a:rPr lang="ko-KR" altLang="en-US" sz="1200"/>
              <a:t>연결된 홈카메라의 미확인 알림이 있는 경우 빨간색으로 변해 홈카메라 상태를 색으로 확인할 수 있습니다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695B47-AAD2-A17D-5966-0CD7E1C0683C}"/>
              </a:ext>
            </a:extLst>
          </p:cNvPr>
          <p:cNvSpPr txBox="1"/>
          <p:nvPr/>
        </p:nvSpPr>
        <p:spPr>
          <a:xfrm>
            <a:off x="8260346" y="4370269"/>
            <a:ext cx="3669295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홈카메라 모드 별 탐지 수를 막대</a:t>
            </a:r>
            <a:r>
              <a:rPr lang="en-US" altLang="ko-KR" sz="1200"/>
              <a:t>/</a:t>
            </a:r>
            <a:r>
              <a:rPr lang="ko-KR" altLang="en-US" sz="1200"/>
              <a:t>파이 그래프로 시각적으로 볼 수 있습니다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72389F-0D05-8D26-C096-A5D2E36D31C5}"/>
              </a:ext>
            </a:extLst>
          </p:cNvPr>
          <p:cNvSpPr txBox="1"/>
          <p:nvPr/>
        </p:nvSpPr>
        <p:spPr>
          <a:xfrm>
            <a:off x="8267188" y="5405215"/>
            <a:ext cx="3669295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홈카메라의 연결</a:t>
            </a:r>
            <a:r>
              <a:rPr lang="en-US" altLang="ko-KR" sz="1200"/>
              <a:t>/</a:t>
            </a:r>
            <a:r>
              <a:rPr lang="ko-KR" altLang="en-US" sz="1200"/>
              <a:t>해제 기록을 확인할 수 있습니다</a:t>
            </a:r>
            <a:r>
              <a:rPr lang="en-US" altLang="ko-KR" sz="1200"/>
              <a:t>.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308348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B4F93E-7B1E-4EC2-9C38-9ED32454F1E5}"/>
              </a:ext>
            </a:extLst>
          </p:cNvPr>
          <p:cNvSpPr txBox="1"/>
          <p:nvPr/>
        </p:nvSpPr>
        <p:spPr>
          <a:xfrm>
            <a:off x="1524000" y="3090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/>
              <a:t>계정기능</a:t>
            </a:r>
            <a:endParaRPr lang="ja-JP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26AC08-39C1-4ADC-B33A-A24382817178}"/>
              </a:ext>
            </a:extLst>
          </p:cNvPr>
          <p:cNvSpPr/>
          <p:nvPr/>
        </p:nvSpPr>
        <p:spPr>
          <a:xfrm>
            <a:off x="1848646" y="1305639"/>
            <a:ext cx="159659" cy="289956"/>
          </a:xfrm>
          <a:prstGeom prst="rect">
            <a:avLst/>
          </a:prstGeom>
          <a:solidFill>
            <a:srgbClr val="265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CCE422-C45B-44EB-96EA-565A14930A5C}"/>
              </a:ext>
            </a:extLst>
          </p:cNvPr>
          <p:cNvSpPr txBox="1"/>
          <p:nvPr/>
        </p:nvSpPr>
        <p:spPr>
          <a:xfrm>
            <a:off x="2008304" y="1267717"/>
            <a:ext cx="270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/>
              <a:t>로그인</a:t>
            </a:r>
            <a:r>
              <a:rPr lang="en-US" altLang="ko-KR"/>
              <a:t>, </a:t>
            </a:r>
            <a:r>
              <a:rPr lang="ko-KR" altLang="en-US"/>
              <a:t>회원가입 페이지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3EE0FF3-9839-4511-3DF0-38FCFA70D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3" y="1818608"/>
            <a:ext cx="5588396" cy="36862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AAB6E4C-D81C-EFE4-B9C6-5F117F11D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979" y="1828335"/>
            <a:ext cx="5882244" cy="3662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3D1524-BDFC-68DA-ADCA-BA69017D883E}"/>
              </a:ext>
            </a:extLst>
          </p:cNvPr>
          <p:cNvSpPr txBox="1"/>
          <p:nvPr/>
        </p:nvSpPr>
        <p:spPr>
          <a:xfrm>
            <a:off x="1936189" y="5727861"/>
            <a:ext cx="2024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▲ 로그인 페이지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A15653-8096-D552-B3A0-175813FDE2EF}"/>
              </a:ext>
            </a:extLst>
          </p:cNvPr>
          <p:cNvSpPr txBox="1"/>
          <p:nvPr/>
        </p:nvSpPr>
        <p:spPr>
          <a:xfrm>
            <a:off x="8001967" y="5720793"/>
            <a:ext cx="225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▲ 회원가입 페이지</a:t>
            </a:r>
          </a:p>
        </p:txBody>
      </p:sp>
    </p:spTree>
    <p:extLst>
      <p:ext uri="{BB962C8B-B14F-4D97-AF65-F5344CB8AC3E}">
        <p14:creationId xmlns:p14="http://schemas.microsoft.com/office/powerpoint/2010/main" val="3771272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B4F93E-7B1E-4EC2-9C38-9ED32454F1E5}"/>
              </a:ext>
            </a:extLst>
          </p:cNvPr>
          <p:cNvSpPr txBox="1"/>
          <p:nvPr/>
        </p:nvSpPr>
        <p:spPr>
          <a:xfrm>
            <a:off x="1524000" y="30907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/>
              <a:t>가족멤버 관리 기능</a:t>
            </a:r>
            <a:endParaRPr lang="ja-JP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26AC08-39C1-4ADC-B33A-A24382817178}"/>
              </a:ext>
            </a:extLst>
          </p:cNvPr>
          <p:cNvSpPr/>
          <p:nvPr/>
        </p:nvSpPr>
        <p:spPr>
          <a:xfrm>
            <a:off x="1848646" y="1305639"/>
            <a:ext cx="159659" cy="289956"/>
          </a:xfrm>
          <a:prstGeom prst="rect">
            <a:avLst/>
          </a:prstGeom>
          <a:solidFill>
            <a:srgbClr val="265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CCE422-C45B-44EB-96EA-565A14930A5C}"/>
              </a:ext>
            </a:extLst>
          </p:cNvPr>
          <p:cNvSpPr txBox="1"/>
          <p:nvPr/>
        </p:nvSpPr>
        <p:spPr>
          <a:xfrm>
            <a:off x="2008304" y="1267717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/>
              <a:t>가족멤버 관리 페이지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BDF376-1ED0-AEBC-5673-F2A887E27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00" y="1683847"/>
            <a:ext cx="3632291" cy="360038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F229F1C-C452-68FD-628A-59339BE02AD4}"/>
              </a:ext>
            </a:extLst>
          </p:cNvPr>
          <p:cNvGrpSpPr/>
          <p:nvPr/>
        </p:nvGrpSpPr>
        <p:grpSpPr>
          <a:xfrm>
            <a:off x="7976487" y="1674971"/>
            <a:ext cx="4067467" cy="3618141"/>
            <a:chOff x="7976487" y="1274310"/>
            <a:chExt cx="4067467" cy="361814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C3A041B-36E5-CB04-0CF8-842A9D0FF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76487" y="1274310"/>
              <a:ext cx="4067467" cy="361814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44659A5-9029-C190-4386-189557543B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50"/>
                      </a14:imgEffect>
                    </a14:imgLayer>
                  </a14:imgProps>
                </a:ext>
              </a:extLst>
            </a:blip>
            <a:srcRect l="23994" t="9794" r="43035" b="40202"/>
            <a:stretch/>
          </p:blipFill>
          <p:spPr>
            <a:xfrm>
              <a:off x="8952412" y="1619794"/>
              <a:ext cx="1341120" cy="1809206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59BDFC5-6F34-0C3C-73D5-C055FE9D050B}"/>
              </a:ext>
            </a:extLst>
          </p:cNvPr>
          <p:cNvGrpSpPr/>
          <p:nvPr/>
        </p:nvGrpSpPr>
        <p:grpSpPr>
          <a:xfrm>
            <a:off x="3831206" y="1689866"/>
            <a:ext cx="4067467" cy="3603246"/>
            <a:chOff x="3831206" y="1289205"/>
            <a:chExt cx="4067467" cy="360324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FEF792B-2E71-F801-9212-48A87E9EB8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50123"/>
            <a:stretch/>
          </p:blipFill>
          <p:spPr>
            <a:xfrm>
              <a:off x="3831206" y="1289205"/>
              <a:ext cx="4067467" cy="360324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500FB2E-D3A8-FDDA-170D-2DDDE8E92E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Blur radius="33"/>
                      </a14:imgEffect>
                    </a14:imgLayer>
                  </a14:imgProps>
                </a:ext>
              </a:extLst>
            </a:blip>
            <a:srcRect l="13592" t="5956" r="77045" b="73087"/>
            <a:stretch/>
          </p:blipFill>
          <p:spPr>
            <a:xfrm>
              <a:off x="4939645" y="1535586"/>
              <a:ext cx="763571" cy="75512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8996B52-B145-3553-B188-741DA9079CFD}"/>
              </a:ext>
            </a:extLst>
          </p:cNvPr>
          <p:cNvSpPr txBox="1"/>
          <p:nvPr/>
        </p:nvSpPr>
        <p:spPr>
          <a:xfrm>
            <a:off x="753644" y="5590283"/>
            <a:ext cx="2753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▲ 가구원 등록 페이지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53E3C3-A694-B4D7-6FBF-B92F2608DFD8}"/>
              </a:ext>
            </a:extLst>
          </p:cNvPr>
          <p:cNvSpPr txBox="1"/>
          <p:nvPr/>
        </p:nvSpPr>
        <p:spPr>
          <a:xfrm>
            <a:off x="4557857" y="5590283"/>
            <a:ext cx="2753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▲ 가족멤버 확인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44FCAE-C369-98E1-15E2-ABD034984BE4}"/>
              </a:ext>
            </a:extLst>
          </p:cNvPr>
          <p:cNvSpPr txBox="1"/>
          <p:nvPr/>
        </p:nvSpPr>
        <p:spPr>
          <a:xfrm>
            <a:off x="8633484" y="5590283"/>
            <a:ext cx="3300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▲ 가족멤버 상세 정보 페이지</a:t>
            </a:r>
          </a:p>
        </p:txBody>
      </p:sp>
    </p:spTree>
    <p:extLst>
      <p:ext uri="{BB962C8B-B14F-4D97-AF65-F5344CB8AC3E}">
        <p14:creationId xmlns:p14="http://schemas.microsoft.com/office/powerpoint/2010/main" val="3197576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B4F93E-7B1E-4EC2-9C38-9ED32454F1E5}"/>
              </a:ext>
            </a:extLst>
          </p:cNvPr>
          <p:cNvSpPr txBox="1"/>
          <p:nvPr/>
        </p:nvSpPr>
        <p:spPr>
          <a:xfrm>
            <a:off x="1524000" y="30907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/>
              <a:t>실시간 스트리밍</a:t>
            </a:r>
            <a:endParaRPr lang="ja-JP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26AC08-39C1-4ADC-B33A-A24382817178}"/>
              </a:ext>
            </a:extLst>
          </p:cNvPr>
          <p:cNvSpPr/>
          <p:nvPr/>
        </p:nvSpPr>
        <p:spPr>
          <a:xfrm>
            <a:off x="1848646" y="1305639"/>
            <a:ext cx="159659" cy="289956"/>
          </a:xfrm>
          <a:prstGeom prst="rect">
            <a:avLst/>
          </a:prstGeom>
          <a:solidFill>
            <a:srgbClr val="265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CCE422-C45B-44EB-96EA-565A14930A5C}"/>
              </a:ext>
            </a:extLst>
          </p:cNvPr>
          <p:cNvSpPr txBox="1"/>
          <p:nvPr/>
        </p:nvSpPr>
        <p:spPr>
          <a:xfrm>
            <a:off x="2008304" y="1267717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/>
              <a:t>실시간 스트리밍 페이지</a:t>
            </a:r>
            <a:endParaRPr lang="en-US" altLang="ko-KR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4F166C2-D041-1CA6-511D-BFE1A4E0D6F1}"/>
              </a:ext>
            </a:extLst>
          </p:cNvPr>
          <p:cNvGrpSpPr/>
          <p:nvPr/>
        </p:nvGrpSpPr>
        <p:grpSpPr>
          <a:xfrm>
            <a:off x="715997" y="1779100"/>
            <a:ext cx="6324666" cy="4327316"/>
            <a:chOff x="2687880" y="1790674"/>
            <a:chExt cx="6324666" cy="43273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EB24652-9B6B-C521-DE1C-99874309D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87880" y="1790674"/>
              <a:ext cx="6324666" cy="43273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BA7D525-918E-E8A3-A7A1-E3FE54E3B9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99"/>
                      </a14:imgEffect>
                    </a14:imgLayer>
                  </a14:imgProps>
                </a:ext>
              </a:extLst>
            </a:blip>
            <a:srcRect l="39217" t="13240" r="37516" b="41527"/>
            <a:stretch/>
          </p:blipFill>
          <p:spPr>
            <a:xfrm>
              <a:off x="5168186" y="2363586"/>
              <a:ext cx="1471613" cy="1957387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87B09DF-FB54-426C-F0EB-4E4A9C17A6C1}"/>
              </a:ext>
            </a:extLst>
          </p:cNvPr>
          <p:cNvSpPr/>
          <p:nvPr/>
        </p:nvSpPr>
        <p:spPr>
          <a:xfrm>
            <a:off x="5262503" y="1854599"/>
            <a:ext cx="1527704" cy="279468"/>
          </a:xfrm>
          <a:prstGeom prst="rect">
            <a:avLst/>
          </a:prstGeom>
          <a:solidFill>
            <a:srgbClr val="1B43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①</a:t>
            </a:r>
            <a:r>
              <a:rPr lang="en-US" altLang="ko-KR" sz="1200" b="1"/>
              <a:t> </a:t>
            </a:r>
            <a:r>
              <a:rPr lang="ko-KR" altLang="en-US" sz="1200" b="1"/>
              <a:t>실시간 스트리밍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A457AD5-01CD-4C94-96A9-7CEC9F284A0C}"/>
              </a:ext>
            </a:extLst>
          </p:cNvPr>
          <p:cNvSpPr/>
          <p:nvPr/>
        </p:nvSpPr>
        <p:spPr>
          <a:xfrm>
            <a:off x="2318183" y="5073960"/>
            <a:ext cx="1018369" cy="279468"/>
          </a:xfrm>
          <a:prstGeom prst="rect">
            <a:avLst/>
          </a:prstGeom>
          <a:solidFill>
            <a:srgbClr val="1B43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② 녹화하기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95620D-E2D3-DD4E-E964-B1C41FEA232C}"/>
              </a:ext>
            </a:extLst>
          </p:cNvPr>
          <p:cNvSpPr/>
          <p:nvPr/>
        </p:nvSpPr>
        <p:spPr>
          <a:xfrm>
            <a:off x="3441706" y="5073960"/>
            <a:ext cx="1018368" cy="279468"/>
          </a:xfrm>
          <a:prstGeom prst="rect">
            <a:avLst/>
          </a:prstGeom>
          <a:solidFill>
            <a:srgbClr val="1B43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③ 화면캡처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C2D310-2B26-3A13-2047-7061E7D60313}"/>
              </a:ext>
            </a:extLst>
          </p:cNvPr>
          <p:cNvSpPr/>
          <p:nvPr/>
        </p:nvSpPr>
        <p:spPr>
          <a:xfrm>
            <a:off x="4565228" y="5073960"/>
            <a:ext cx="1043143" cy="279468"/>
          </a:xfrm>
          <a:prstGeom prst="rect">
            <a:avLst/>
          </a:prstGeom>
          <a:solidFill>
            <a:srgbClr val="1B43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④ 연결끊기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E3861F-F003-8D38-0CC4-5227850D1128}"/>
              </a:ext>
            </a:extLst>
          </p:cNvPr>
          <p:cNvSpPr/>
          <p:nvPr/>
        </p:nvSpPr>
        <p:spPr>
          <a:xfrm>
            <a:off x="7266853" y="1799097"/>
            <a:ext cx="1527704" cy="279468"/>
          </a:xfrm>
          <a:prstGeom prst="rect">
            <a:avLst/>
          </a:prstGeom>
          <a:solidFill>
            <a:srgbClr val="1B43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①</a:t>
            </a:r>
            <a:r>
              <a:rPr lang="en-US" altLang="ko-KR" sz="1200" b="1"/>
              <a:t> </a:t>
            </a:r>
            <a:r>
              <a:rPr lang="ko-KR" altLang="en-US" sz="1200" b="1"/>
              <a:t>실시간 스트리밍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E6AE539-6E33-193A-D093-EB0BB1A82574}"/>
              </a:ext>
            </a:extLst>
          </p:cNvPr>
          <p:cNvSpPr/>
          <p:nvPr/>
        </p:nvSpPr>
        <p:spPr>
          <a:xfrm>
            <a:off x="7266854" y="2775147"/>
            <a:ext cx="1018369" cy="279468"/>
          </a:xfrm>
          <a:prstGeom prst="rect">
            <a:avLst/>
          </a:prstGeom>
          <a:solidFill>
            <a:srgbClr val="1B43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② 녹화하기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BA97C18-517A-2193-70DB-8FE962F1CE74}"/>
              </a:ext>
            </a:extLst>
          </p:cNvPr>
          <p:cNvSpPr/>
          <p:nvPr/>
        </p:nvSpPr>
        <p:spPr>
          <a:xfrm>
            <a:off x="7266853" y="3992545"/>
            <a:ext cx="1018368" cy="279468"/>
          </a:xfrm>
          <a:prstGeom prst="rect">
            <a:avLst/>
          </a:prstGeom>
          <a:solidFill>
            <a:srgbClr val="1B43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③ 화면캡처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E65F1D-C9BB-0CAD-78E0-2340356684E1}"/>
              </a:ext>
            </a:extLst>
          </p:cNvPr>
          <p:cNvSpPr/>
          <p:nvPr/>
        </p:nvSpPr>
        <p:spPr>
          <a:xfrm>
            <a:off x="7266853" y="4934226"/>
            <a:ext cx="1043143" cy="279468"/>
          </a:xfrm>
          <a:prstGeom prst="rect">
            <a:avLst/>
          </a:prstGeom>
          <a:solidFill>
            <a:srgbClr val="1B43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④ 연결끊기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93FD0C-800C-D0E8-261E-D31CA7C2EB76}"/>
              </a:ext>
            </a:extLst>
          </p:cNvPr>
          <p:cNvSpPr txBox="1"/>
          <p:nvPr/>
        </p:nvSpPr>
        <p:spPr>
          <a:xfrm>
            <a:off x="7266853" y="2092400"/>
            <a:ext cx="3836576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홈카메라가 전송하는 영상 프레임을 실시간으로 확인할 수 있습니다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7D0F0A-A228-3CF2-9A45-B808A4933C78}"/>
              </a:ext>
            </a:extLst>
          </p:cNvPr>
          <p:cNvSpPr txBox="1"/>
          <p:nvPr/>
        </p:nvSpPr>
        <p:spPr>
          <a:xfrm>
            <a:off x="7266852" y="5265291"/>
            <a:ext cx="3669295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홈카메라와의 소켓 연결을 해제합니다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CAD3F2-CC9F-2E78-01D4-688F9479B96D}"/>
              </a:ext>
            </a:extLst>
          </p:cNvPr>
          <p:cNvSpPr txBox="1"/>
          <p:nvPr/>
        </p:nvSpPr>
        <p:spPr>
          <a:xfrm>
            <a:off x="7266851" y="4283947"/>
            <a:ext cx="3669295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현재 화면에 보이는 실시간 스트리밍의 순간 이미지를 저장합니다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7D87D8-31C1-79C2-9D14-1154073E0A55}"/>
              </a:ext>
            </a:extLst>
          </p:cNvPr>
          <p:cNvSpPr txBox="1"/>
          <p:nvPr/>
        </p:nvSpPr>
        <p:spPr>
          <a:xfrm>
            <a:off x="7266851" y="3053333"/>
            <a:ext cx="4855481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현재 화면에 보이는 실시간 스트리밍을 동영상으로 저장합니다</a:t>
            </a:r>
            <a:r>
              <a:rPr lang="en-US" altLang="ko-KR" sz="1200"/>
              <a:t>. </a:t>
            </a:r>
            <a:r>
              <a:rPr lang="ko-KR" altLang="en-US" sz="1200"/>
              <a:t>녹화하기 버튼을 클릭하면 녹화중 버튼으로 변경되고</a:t>
            </a:r>
            <a:r>
              <a:rPr lang="en-US" altLang="ko-KR" sz="1200"/>
              <a:t>, </a:t>
            </a:r>
            <a:r>
              <a:rPr lang="ko-KR" altLang="en-US" sz="1200"/>
              <a:t>이 상태에서 한번더 클릭하면 동영상이 저장됩니다</a:t>
            </a:r>
            <a:r>
              <a:rPr lang="en-US" altLang="ko-KR" sz="1200"/>
              <a:t>.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778893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B4F93E-7B1E-4EC2-9C38-9ED32454F1E5}"/>
              </a:ext>
            </a:extLst>
          </p:cNvPr>
          <p:cNvSpPr txBox="1"/>
          <p:nvPr/>
        </p:nvSpPr>
        <p:spPr>
          <a:xfrm>
            <a:off x="1524000" y="30907"/>
            <a:ext cx="4314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/>
              <a:t>사용자 저장 미디어 확인 기능</a:t>
            </a:r>
            <a:endParaRPr lang="ja-JP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26AC08-39C1-4ADC-B33A-A24382817178}"/>
              </a:ext>
            </a:extLst>
          </p:cNvPr>
          <p:cNvSpPr/>
          <p:nvPr/>
        </p:nvSpPr>
        <p:spPr>
          <a:xfrm>
            <a:off x="1848646" y="1305639"/>
            <a:ext cx="159659" cy="289956"/>
          </a:xfrm>
          <a:prstGeom prst="rect">
            <a:avLst/>
          </a:prstGeom>
          <a:solidFill>
            <a:srgbClr val="265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CCE422-C45B-44EB-96EA-565A14930A5C}"/>
              </a:ext>
            </a:extLst>
          </p:cNvPr>
          <p:cNvSpPr txBox="1"/>
          <p:nvPr/>
        </p:nvSpPr>
        <p:spPr>
          <a:xfrm>
            <a:off x="2008304" y="1267717"/>
            <a:ext cx="4107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/>
              <a:t>캡처</a:t>
            </a:r>
            <a:r>
              <a:rPr lang="en-US" altLang="ko-KR"/>
              <a:t> </a:t>
            </a:r>
            <a:r>
              <a:rPr lang="ko-KR" altLang="en-US"/>
              <a:t>이미지</a:t>
            </a:r>
            <a:r>
              <a:rPr lang="en-US" altLang="ko-KR"/>
              <a:t>, </a:t>
            </a:r>
            <a:r>
              <a:rPr lang="ko-KR" altLang="en-US"/>
              <a:t>녹화 동영상 확인 페이지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01CBCB0-9536-A07F-99AB-40B93D840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24" y="1722353"/>
            <a:ext cx="5608320" cy="3803965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EDE037C5-0482-3575-D531-71A631FF5951}"/>
              </a:ext>
            </a:extLst>
          </p:cNvPr>
          <p:cNvGrpSpPr/>
          <p:nvPr/>
        </p:nvGrpSpPr>
        <p:grpSpPr>
          <a:xfrm>
            <a:off x="5843672" y="1722354"/>
            <a:ext cx="6104707" cy="3803964"/>
            <a:chOff x="5913120" y="1288477"/>
            <a:chExt cx="6104707" cy="380396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CB9B41B-EB94-74DC-2734-25AF790D0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3120" y="1288477"/>
              <a:ext cx="6104707" cy="380396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0E9C85D-541A-44EE-778D-30B4151F80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89"/>
                      </a14:imgEffect>
                    </a14:imgLayer>
                  </a14:imgProps>
                </a:ext>
              </a:extLst>
            </a:blip>
            <a:srcRect l="60057" t="25880" r="26819" b="43729"/>
            <a:stretch/>
          </p:blipFill>
          <p:spPr>
            <a:xfrm>
              <a:off x="9579430" y="2272937"/>
              <a:ext cx="801188" cy="115606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3B73239-B3D3-5CE4-9EF4-25FCA172DD22}"/>
              </a:ext>
            </a:extLst>
          </p:cNvPr>
          <p:cNvSpPr txBox="1"/>
          <p:nvPr/>
        </p:nvSpPr>
        <p:spPr>
          <a:xfrm>
            <a:off x="1124033" y="5653076"/>
            <a:ext cx="419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▲ 사용자 저장 이미지</a:t>
            </a:r>
            <a:r>
              <a:rPr lang="en-US" altLang="ko-KR"/>
              <a:t>, </a:t>
            </a:r>
            <a:r>
              <a:rPr lang="ko-KR" altLang="en-US"/>
              <a:t>동영상 리스트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F70114-30A8-774A-B9A4-C06AD04EDDAD}"/>
              </a:ext>
            </a:extLst>
          </p:cNvPr>
          <p:cNvSpPr txBox="1"/>
          <p:nvPr/>
        </p:nvSpPr>
        <p:spPr>
          <a:xfrm>
            <a:off x="6930666" y="5653076"/>
            <a:ext cx="4684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▲ 사용자 저장 이미지</a:t>
            </a:r>
            <a:r>
              <a:rPr lang="en-US" altLang="ko-KR"/>
              <a:t>, </a:t>
            </a:r>
            <a:r>
              <a:rPr lang="ko-KR" altLang="en-US"/>
              <a:t>동영상 상세 페이지</a:t>
            </a:r>
          </a:p>
        </p:txBody>
      </p:sp>
    </p:spTree>
    <p:extLst>
      <p:ext uri="{BB962C8B-B14F-4D97-AF65-F5344CB8AC3E}">
        <p14:creationId xmlns:p14="http://schemas.microsoft.com/office/powerpoint/2010/main" val="1545726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B4F93E-7B1E-4EC2-9C38-9ED32454F1E5}"/>
              </a:ext>
            </a:extLst>
          </p:cNvPr>
          <p:cNvSpPr txBox="1"/>
          <p:nvPr/>
        </p:nvSpPr>
        <p:spPr>
          <a:xfrm>
            <a:off x="1524000" y="30907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/>
              <a:t>홈카메라 관리 기능</a:t>
            </a:r>
            <a:endParaRPr lang="ja-JP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26AC08-39C1-4ADC-B33A-A24382817178}"/>
              </a:ext>
            </a:extLst>
          </p:cNvPr>
          <p:cNvSpPr/>
          <p:nvPr/>
        </p:nvSpPr>
        <p:spPr>
          <a:xfrm>
            <a:off x="1848646" y="1305639"/>
            <a:ext cx="159659" cy="289956"/>
          </a:xfrm>
          <a:prstGeom prst="rect">
            <a:avLst/>
          </a:prstGeom>
          <a:solidFill>
            <a:srgbClr val="265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CCE422-C45B-44EB-96EA-565A14930A5C}"/>
              </a:ext>
            </a:extLst>
          </p:cNvPr>
          <p:cNvSpPr txBox="1"/>
          <p:nvPr/>
        </p:nvSpPr>
        <p:spPr>
          <a:xfrm>
            <a:off x="2008304" y="1267717"/>
            <a:ext cx="4107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/>
              <a:t>홈카메라 모드 설정</a:t>
            </a:r>
            <a:r>
              <a:rPr lang="en-US" altLang="ko-KR"/>
              <a:t>, </a:t>
            </a:r>
            <a:r>
              <a:rPr lang="ko-KR" altLang="en-US"/>
              <a:t>알림 확인 페이지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CF17DE-5B0F-A6CE-0ADB-0DAD62FE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1" y="1786237"/>
            <a:ext cx="5929316" cy="34606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E585CB7-4E16-A955-E1F5-4DE304EF5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606" y="1786237"/>
            <a:ext cx="5913120" cy="34606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88E737-E54D-85D6-3E28-3E8C419D8A85}"/>
              </a:ext>
            </a:extLst>
          </p:cNvPr>
          <p:cNvSpPr txBox="1"/>
          <p:nvPr/>
        </p:nvSpPr>
        <p:spPr>
          <a:xfrm>
            <a:off x="1482848" y="5491031"/>
            <a:ext cx="419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▲ 홈카메라 모드  설정 페이지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5D3037-7646-7246-FDEC-5AF57C7342B2}"/>
              </a:ext>
            </a:extLst>
          </p:cNvPr>
          <p:cNvSpPr txBox="1"/>
          <p:nvPr/>
        </p:nvSpPr>
        <p:spPr>
          <a:xfrm>
            <a:off x="7567273" y="5491031"/>
            <a:ext cx="419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▲ 홈카메라 알림 확인 페이지</a:t>
            </a:r>
          </a:p>
        </p:txBody>
      </p:sp>
    </p:spTree>
    <p:extLst>
      <p:ext uri="{BB962C8B-B14F-4D97-AF65-F5344CB8AC3E}">
        <p14:creationId xmlns:p14="http://schemas.microsoft.com/office/powerpoint/2010/main" val="1426693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B4F93E-7B1E-4EC2-9C38-9ED32454F1E5}"/>
              </a:ext>
            </a:extLst>
          </p:cNvPr>
          <p:cNvSpPr txBox="1"/>
          <p:nvPr/>
        </p:nvSpPr>
        <p:spPr>
          <a:xfrm>
            <a:off x="1524000" y="30907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/>
              <a:t>알림 확인</a:t>
            </a:r>
            <a:endParaRPr lang="ja-JP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26AC08-39C1-4ADC-B33A-A24382817178}"/>
              </a:ext>
            </a:extLst>
          </p:cNvPr>
          <p:cNvSpPr/>
          <p:nvPr/>
        </p:nvSpPr>
        <p:spPr>
          <a:xfrm>
            <a:off x="1848646" y="1305639"/>
            <a:ext cx="159659" cy="289956"/>
          </a:xfrm>
          <a:prstGeom prst="rect">
            <a:avLst/>
          </a:prstGeom>
          <a:solidFill>
            <a:srgbClr val="265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CCE422-C45B-44EB-96EA-565A14930A5C}"/>
              </a:ext>
            </a:extLst>
          </p:cNvPr>
          <p:cNvSpPr txBox="1"/>
          <p:nvPr/>
        </p:nvSpPr>
        <p:spPr>
          <a:xfrm>
            <a:off x="2008304" y="1267717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/>
              <a:t>알림 확인 페이지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663647A-4BC0-7308-1ACE-FDAB6336F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09" y="1724875"/>
            <a:ext cx="5921827" cy="369388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74E10FB-1E17-6A99-B017-98B574750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724" y="1724876"/>
            <a:ext cx="5921828" cy="36800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562E81-0C6B-33CD-799D-899595B0B25D}"/>
              </a:ext>
            </a:extLst>
          </p:cNvPr>
          <p:cNvSpPr txBox="1"/>
          <p:nvPr/>
        </p:nvSpPr>
        <p:spPr>
          <a:xfrm>
            <a:off x="1482848" y="5491031"/>
            <a:ext cx="419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▲ 미확인 알림 확인 페이지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B62D74-F81C-980E-8642-E419F5ADB4C9}"/>
              </a:ext>
            </a:extLst>
          </p:cNvPr>
          <p:cNvSpPr txBox="1"/>
          <p:nvPr/>
        </p:nvSpPr>
        <p:spPr>
          <a:xfrm>
            <a:off x="7497825" y="5491031"/>
            <a:ext cx="419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▲ 알림 상세보기 페이지</a:t>
            </a:r>
          </a:p>
        </p:txBody>
      </p:sp>
    </p:spTree>
    <p:extLst>
      <p:ext uri="{BB962C8B-B14F-4D97-AF65-F5344CB8AC3E}">
        <p14:creationId xmlns:p14="http://schemas.microsoft.com/office/powerpoint/2010/main" val="2601916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D44460AB-B342-47CB-B4C3-1D69A3133BCE}"/>
              </a:ext>
            </a:extLst>
          </p:cNvPr>
          <p:cNvSpPr/>
          <p:nvPr/>
        </p:nvSpPr>
        <p:spPr>
          <a:xfrm>
            <a:off x="1520327" y="2839252"/>
            <a:ext cx="9147673" cy="23466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848646" y="1334502"/>
            <a:ext cx="159659" cy="289956"/>
          </a:xfrm>
          <a:prstGeom prst="rect">
            <a:avLst/>
          </a:prstGeom>
          <a:solidFill>
            <a:srgbClr val="265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08304" y="1296580"/>
            <a:ext cx="1152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dirty="0"/>
              <a:t>Problems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AAD807-0B95-4F3F-A808-7C0813D46EF3}"/>
              </a:ext>
            </a:extLst>
          </p:cNvPr>
          <p:cNvSpPr txBox="1"/>
          <p:nvPr/>
        </p:nvSpPr>
        <p:spPr>
          <a:xfrm>
            <a:off x="3878378" y="2043816"/>
            <a:ext cx="3516298" cy="513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반려동물 가구 증가에 따라 혼자 방치되는 반려동물의 증가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B5F5DFB-42D6-4FCD-8E54-2C5EEB39EBA3}"/>
              </a:ext>
            </a:extLst>
          </p:cNvPr>
          <p:cNvSpPr/>
          <p:nvPr/>
        </p:nvSpPr>
        <p:spPr>
          <a:xfrm>
            <a:off x="1848646" y="3131496"/>
            <a:ext cx="159659" cy="289956"/>
          </a:xfrm>
          <a:prstGeom prst="rect">
            <a:avLst/>
          </a:prstGeom>
          <a:solidFill>
            <a:srgbClr val="265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DBF0AF-906D-471C-AB5F-9434C11E3AA5}"/>
              </a:ext>
            </a:extLst>
          </p:cNvPr>
          <p:cNvSpPr txBox="1"/>
          <p:nvPr/>
        </p:nvSpPr>
        <p:spPr>
          <a:xfrm>
            <a:off x="2008304" y="3093574"/>
            <a:ext cx="1058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dirty="0"/>
              <a:t>Features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922A23-139E-4698-AA28-C88954F7121A}"/>
              </a:ext>
            </a:extLst>
          </p:cNvPr>
          <p:cNvSpPr txBox="1"/>
          <p:nvPr/>
        </p:nvSpPr>
        <p:spPr>
          <a:xfrm>
            <a:off x="3878376" y="3145563"/>
            <a:ext cx="6619942" cy="5136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Detection Model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YOLO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알고리즘을 통한 객체 </a:t>
            </a:r>
            <a:r>
              <a:rPr lang="ko-KR" altLang="en-US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탐지로 사람</a:t>
            </a:r>
            <a:r>
              <a:rPr lang="en-US" altLang="ko-KR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반려동물</a:t>
            </a:r>
            <a:r>
              <a:rPr lang="en-US" altLang="ko-KR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강아지</a:t>
            </a:r>
            <a:r>
              <a:rPr lang="en-US" altLang="ko-KR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고양이</a:t>
            </a:r>
            <a:r>
              <a:rPr lang="en-US" altLang="ko-KR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</a:t>
            </a:r>
            <a:r>
              <a:rPr lang="ko-KR" altLang="en-US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불꽃</a:t>
            </a:r>
            <a:r>
              <a:rPr lang="en-US" altLang="ko-KR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화재</a:t>
            </a:r>
            <a:r>
              <a:rPr lang="en-US" altLang="ko-KR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탐지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3921A41-E04D-4D04-B585-1B88F5793D0F}"/>
              </a:ext>
            </a:extLst>
          </p:cNvPr>
          <p:cNvSpPr/>
          <p:nvPr/>
        </p:nvSpPr>
        <p:spPr>
          <a:xfrm>
            <a:off x="1848646" y="5412262"/>
            <a:ext cx="159659" cy="289956"/>
          </a:xfrm>
          <a:prstGeom prst="rect">
            <a:avLst/>
          </a:prstGeom>
          <a:solidFill>
            <a:srgbClr val="265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329D05-1AF6-4775-826C-533B037B8CC6}"/>
              </a:ext>
            </a:extLst>
          </p:cNvPr>
          <p:cNvSpPr txBox="1"/>
          <p:nvPr/>
        </p:nvSpPr>
        <p:spPr>
          <a:xfrm>
            <a:off x="2008305" y="5374340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dirty="0"/>
              <a:t>Benefits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5F099C-875C-41D1-A26E-2576845EFBFF}"/>
              </a:ext>
            </a:extLst>
          </p:cNvPr>
          <p:cNvSpPr txBox="1"/>
          <p:nvPr/>
        </p:nvSpPr>
        <p:spPr>
          <a:xfrm>
            <a:off x="3879423" y="1155877"/>
            <a:ext cx="3487028" cy="513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 가구의 증가에 따른 범죄</a:t>
            </a:r>
            <a:r>
              <a:rPr lang="en-US" altLang="ko-KR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사고</a:t>
            </a:r>
            <a:r>
              <a:rPr lang="en-US" altLang="ko-KR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고독사에 대한 문제가 증가 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9C111F-0DA1-49DA-BA5A-46CBCCA8148E}"/>
              </a:ext>
            </a:extLst>
          </p:cNvPr>
          <p:cNvSpPr txBox="1"/>
          <p:nvPr/>
        </p:nvSpPr>
        <p:spPr>
          <a:xfrm>
            <a:off x="7898758" y="1177494"/>
            <a:ext cx="2194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인가구의 안전을 보장할 시스템 필요</a:t>
            </a:r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D47698C4-30FD-46C7-BC8F-2F606EE257D4}"/>
              </a:ext>
            </a:extLst>
          </p:cNvPr>
          <p:cNvSpPr/>
          <p:nvPr/>
        </p:nvSpPr>
        <p:spPr>
          <a:xfrm>
            <a:off x="7466219" y="1137392"/>
            <a:ext cx="360605" cy="563449"/>
          </a:xfrm>
          <a:prstGeom prst="rightArrow">
            <a:avLst/>
          </a:prstGeom>
          <a:solidFill>
            <a:srgbClr val="7DB3B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56FD6C8-C653-4724-A32C-2FC1C8A18F5B}"/>
              </a:ext>
            </a:extLst>
          </p:cNvPr>
          <p:cNvSpPr txBox="1"/>
          <p:nvPr/>
        </p:nvSpPr>
        <p:spPr>
          <a:xfrm>
            <a:off x="7898758" y="2066918"/>
            <a:ext cx="2753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집에 혼자 있는 반려동물을 모니터링할 수단이 필요</a:t>
            </a:r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C8FAE95-C22F-4426-BC9F-BDD9E8CED6D3}"/>
              </a:ext>
            </a:extLst>
          </p:cNvPr>
          <p:cNvSpPr txBox="1"/>
          <p:nvPr/>
        </p:nvSpPr>
        <p:spPr>
          <a:xfrm>
            <a:off x="3873662" y="4554329"/>
            <a:ext cx="6619942" cy="29206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2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 시스템 </a:t>
            </a:r>
            <a:r>
              <a:rPr lang="en-US" altLang="ko-KR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 </a:t>
            </a:r>
            <a:r>
              <a:rPr lang="ko-KR" altLang="en-US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가구원 관리</a:t>
            </a:r>
            <a:r>
              <a:rPr lang="en-US" altLang="ko-KR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홈카메라 관리</a:t>
            </a:r>
            <a:r>
              <a:rPr lang="en-US" altLang="ko-KR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탐지 기록 조회</a:t>
            </a:r>
            <a:r>
              <a:rPr lang="en-US" altLang="ko-KR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실시간 스트리밍</a:t>
            </a:r>
            <a:r>
              <a:rPr lang="en-US" altLang="ko-KR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통계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EA484C9-880C-46E7-BBBE-9032B9D25331}"/>
              </a:ext>
            </a:extLst>
          </p:cNvPr>
          <p:cNvSpPr txBox="1"/>
          <p:nvPr/>
        </p:nvSpPr>
        <p:spPr>
          <a:xfrm>
            <a:off x="3961713" y="5415603"/>
            <a:ext cx="3142956" cy="584775"/>
          </a:xfrm>
          <a:prstGeom prst="rect">
            <a:avLst/>
          </a:prstGeom>
          <a:solidFill>
            <a:srgbClr val="7DB3B5"/>
          </a:solidFill>
          <a:ln>
            <a:solidFill>
              <a:srgbClr val="7DB3B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홈카메라와 인공지능 알고리즘을 이용해 방어할 수 있음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72AFFF5-E8DD-4EA1-BED7-F5C3B6807340}"/>
              </a:ext>
            </a:extLst>
          </p:cNvPr>
          <p:cNvSpPr txBox="1"/>
          <p:nvPr/>
        </p:nvSpPr>
        <p:spPr>
          <a:xfrm>
            <a:off x="7358596" y="5407360"/>
            <a:ext cx="2994187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반려동물 모니터링과 활동성을 확인 가능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97B800E-1E41-4A36-A087-E7375D790FC3}"/>
              </a:ext>
            </a:extLst>
          </p:cNvPr>
          <p:cNvSpPr txBox="1"/>
          <p:nvPr/>
        </p:nvSpPr>
        <p:spPr>
          <a:xfrm>
            <a:off x="3873662" y="3817975"/>
            <a:ext cx="6619942" cy="5136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2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Face Recognition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카메라를 </a:t>
            </a:r>
            <a:r>
              <a:rPr lang="ko-KR" altLang="en-US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통해 전달된 영상 프레임에 사람 얼굴이 인식된다면 데이터베이스에 저장된 가족멤버 얼굴 사진과 얼굴 벡터의 유클리디안 거리를 비교해 외부인을 판단  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87ABD1-7E49-4D3E-B6CB-52D91B42DE05}"/>
              </a:ext>
            </a:extLst>
          </p:cNvPr>
          <p:cNvSpPr txBox="1"/>
          <p:nvPr/>
        </p:nvSpPr>
        <p:spPr>
          <a:xfrm>
            <a:off x="1524000" y="30907"/>
            <a:ext cx="6244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SmartHomecam - </a:t>
            </a:r>
            <a:r>
              <a:rPr lang="en-US" altLang="ja-JP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Executive Summary (1/2)</a:t>
            </a:r>
            <a:endParaRPr lang="ja-JP" altLang="en-US" sz="2400" dirty="0">
              <a:solidFill>
                <a:schemeClr val="bg1"/>
              </a:solidFill>
              <a:latin typeface="나눔스퀘어_ac Bold" panose="020B0600000101010101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0A6302FE-9930-4B51-84AE-126F9DB35EFA}"/>
              </a:ext>
            </a:extLst>
          </p:cNvPr>
          <p:cNvSpPr/>
          <p:nvPr/>
        </p:nvSpPr>
        <p:spPr>
          <a:xfrm>
            <a:off x="7466414" y="2001152"/>
            <a:ext cx="360605" cy="563449"/>
          </a:xfrm>
          <a:prstGeom prst="rightArrow">
            <a:avLst/>
          </a:prstGeom>
          <a:solidFill>
            <a:srgbClr val="FFC7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947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B4F93E-7B1E-4EC2-9C38-9ED32454F1E5}"/>
              </a:ext>
            </a:extLst>
          </p:cNvPr>
          <p:cNvSpPr txBox="1"/>
          <p:nvPr/>
        </p:nvSpPr>
        <p:spPr>
          <a:xfrm>
            <a:off x="1524000" y="30907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/>
              <a:t>탐지 기록 확인</a:t>
            </a:r>
            <a:endParaRPr lang="ja-JP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26AC08-39C1-4ADC-B33A-A24382817178}"/>
              </a:ext>
            </a:extLst>
          </p:cNvPr>
          <p:cNvSpPr/>
          <p:nvPr/>
        </p:nvSpPr>
        <p:spPr>
          <a:xfrm>
            <a:off x="1848646" y="1305639"/>
            <a:ext cx="159659" cy="289956"/>
          </a:xfrm>
          <a:prstGeom prst="rect">
            <a:avLst/>
          </a:prstGeom>
          <a:solidFill>
            <a:srgbClr val="265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CCE422-C45B-44EB-96EA-565A14930A5C}"/>
              </a:ext>
            </a:extLst>
          </p:cNvPr>
          <p:cNvSpPr txBox="1"/>
          <p:nvPr/>
        </p:nvSpPr>
        <p:spPr>
          <a:xfrm>
            <a:off x="2008304" y="1267717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/>
              <a:t>탐지 기록 확인 페이지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A6DDE2-A31A-8C37-A975-233444BEC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04" y="1691683"/>
            <a:ext cx="5608320" cy="38924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C8E17F-AE55-5EB9-F749-7B8F54AAC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229" y="1682947"/>
            <a:ext cx="6148252" cy="39073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436B50-5A08-98D1-18A1-A9D3899193B0}"/>
              </a:ext>
            </a:extLst>
          </p:cNvPr>
          <p:cNvSpPr txBox="1"/>
          <p:nvPr/>
        </p:nvSpPr>
        <p:spPr>
          <a:xfrm>
            <a:off x="2008304" y="5680223"/>
            <a:ext cx="419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▲ 탐지 내역 리스트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D7B17-F36A-DA78-F470-98C694190643}"/>
              </a:ext>
            </a:extLst>
          </p:cNvPr>
          <p:cNvSpPr txBox="1"/>
          <p:nvPr/>
        </p:nvSpPr>
        <p:spPr>
          <a:xfrm>
            <a:off x="7779476" y="5680223"/>
            <a:ext cx="419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▲ 탐지 내역 상세 페이지</a:t>
            </a:r>
          </a:p>
        </p:txBody>
      </p:sp>
    </p:spTree>
    <p:extLst>
      <p:ext uri="{BB962C8B-B14F-4D97-AF65-F5344CB8AC3E}">
        <p14:creationId xmlns:p14="http://schemas.microsoft.com/office/powerpoint/2010/main" val="84862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B4F93E-7B1E-4EC2-9C38-9ED32454F1E5}"/>
              </a:ext>
            </a:extLst>
          </p:cNvPr>
          <p:cNvSpPr txBox="1"/>
          <p:nvPr/>
        </p:nvSpPr>
        <p:spPr>
          <a:xfrm>
            <a:off x="1524000" y="30907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/>
              <a:t>반려동물 활동 통계 확인</a:t>
            </a:r>
            <a:endParaRPr lang="ja-JP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26AC08-39C1-4ADC-B33A-A24382817178}"/>
              </a:ext>
            </a:extLst>
          </p:cNvPr>
          <p:cNvSpPr/>
          <p:nvPr/>
        </p:nvSpPr>
        <p:spPr>
          <a:xfrm>
            <a:off x="1848646" y="1305639"/>
            <a:ext cx="159659" cy="289956"/>
          </a:xfrm>
          <a:prstGeom prst="rect">
            <a:avLst/>
          </a:prstGeom>
          <a:solidFill>
            <a:srgbClr val="265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CCE422-C45B-44EB-96EA-565A14930A5C}"/>
              </a:ext>
            </a:extLst>
          </p:cNvPr>
          <p:cNvSpPr txBox="1"/>
          <p:nvPr/>
        </p:nvSpPr>
        <p:spPr>
          <a:xfrm>
            <a:off x="2008304" y="1267717"/>
            <a:ext cx="351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/>
              <a:t>반려동물 활동 통계 확인 페이지</a:t>
            </a:r>
            <a:endParaRPr lang="en-US" altLang="ko-KR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B3E243-6A76-C4DF-DA9C-2700C3E814BC}"/>
              </a:ext>
            </a:extLst>
          </p:cNvPr>
          <p:cNvGrpSpPr/>
          <p:nvPr/>
        </p:nvGrpSpPr>
        <p:grpSpPr>
          <a:xfrm>
            <a:off x="115968" y="1674971"/>
            <a:ext cx="5896779" cy="4132107"/>
            <a:chOff x="69669" y="1295695"/>
            <a:chExt cx="5896779" cy="413210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BDED812-13CB-67D1-100F-546620A2E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669" y="1295695"/>
              <a:ext cx="5896779" cy="413210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7032BE9-7845-F46C-206B-8EB342C20C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173" t="6774" r="3617" b="7628"/>
            <a:stretch/>
          </p:blipFill>
          <p:spPr>
            <a:xfrm>
              <a:off x="891955" y="1551848"/>
              <a:ext cx="4939646" cy="3619799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13E5697-CF8C-E37C-08B3-B223E6D49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2299" y="1674971"/>
            <a:ext cx="5860330" cy="41321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92C872-7A3E-BC41-B829-A238C18EA9C2}"/>
              </a:ext>
            </a:extLst>
          </p:cNvPr>
          <p:cNvSpPr txBox="1"/>
          <p:nvPr/>
        </p:nvSpPr>
        <p:spPr>
          <a:xfrm>
            <a:off x="1685407" y="5807076"/>
            <a:ext cx="2974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▲ 각 모드별 탐지 수 통계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818C21-979D-2793-3205-2A86EFE705DF}"/>
              </a:ext>
            </a:extLst>
          </p:cNvPr>
          <p:cNvSpPr txBox="1"/>
          <p:nvPr/>
        </p:nvSpPr>
        <p:spPr>
          <a:xfrm>
            <a:off x="7929948" y="5807076"/>
            <a:ext cx="2974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▲ 각 모드별 탐지 수 통계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32F7A7-48A6-70E7-A3FE-A70617B4959F}"/>
              </a:ext>
            </a:extLst>
          </p:cNvPr>
          <p:cNvSpPr/>
          <p:nvPr/>
        </p:nvSpPr>
        <p:spPr>
          <a:xfrm>
            <a:off x="1070658" y="5309668"/>
            <a:ext cx="1475771" cy="320631"/>
          </a:xfrm>
          <a:prstGeom prst="rect">
            <a:avLst/>
          </a:prstGeom>
          <a:solidFill>
            <a:srgbClr val="1B43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/>
              <a:t>가로축 </a:t>
            </a:r>
            <a:r>
              <a:rPr lang="en-US" altLang="ko-KR" sz="1600" b="1"/>
              <a:t>: </a:t>
            </a:r>
            <a:r>
              <a:rPr lang="ko-KR" altLang="en-US" sz="1600" b="1"/>
              <a:t>시간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4270FA-CDAB-12C1-4EBD-49A7D1AB6407}"/>
              </a:ext>
            </a:extLst>
          </p:cNvPr>
          <p:cNvSpPr/>
          <p:nvPr/>
        </p:nvSpPr>
        <p:spPr>
          <a:xfrm>
            <a:off x="1210844" y="3108369"/>
            <a:ext cx="1700189" cy="320631"/>
          </a:xfrm>
          <a:prstGeom prst="rect">
            <a:avLst/>
          </a:prstGeom>
          <a:solidFill>
            <a:srgbClr val="1B43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/>
              <a:t>세로축 </a:t>
            </a:r>
            <a:r>
              <a:rPr lang="en-US" altLang="ko-KR" sz="1600" b="1"/>
              <a:t>: </a:t>
            </a:r>
            <a:r>
              <a:rPr lang="ko-KR" altLang="en-US" sz="1600" b="1"/>
              <a:t>활동량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5E3618-2055-91BB-88AF-51495EC4A499}"/>
              </a:ext>
            </a:extLst>
          </p:cNvPr>
          <p:cNvSpPr/>
          <p:nvPr/>
        </p:nvSpPr>
        <p:spPr>
          <a:xfrm>
            <a:off x="2411016" y="2504168"/>
            <a:ext cx="1815411" cy="400007"/>
          </a:xfrm>
          <a:prstGeom prst="rect">
            <a:avLst/>
          </a:prstGeom>
          <a:solidFill>
            <a:srgbClr val="1B43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반려동물 모드 시간별 </a:t>
            </a:r>
            <a:r>
              <a:rPr lang="en-US" altLang="ko-KR" sz="1200" b="1"/>
              <a:t>ON/OFF </a:t>
            </a:r>
            <a:r>
              <a:rPr lang="ko-KR" altLang="en-US" sz="1200" b="1"/>
              <a:t>여부표시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AE8C4B-65A5-CCFF-232E-EACDF26803C2}"/>
              </a:ext>
            </a:extLst>
          </p:cNvPr>
          <p:cNvSpPr/>
          <p:nvPr/>
        </p:nvSpPr>
        <p:spPr>
          <a:xfrm>
            <a:off x="7078208" y="3190276"/>
            <a:ext cx="873249" cy="591491"/>
          </a:xfrm>
          <a:prstGeom prst="rect">
            <a:avLst/>
          </a:prstGeom>
          <a:solidFill>
            <a:srgbClr val="1B43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탐지종 </a:t>
            </a:r>
            <a:r>
              <a:rPr lang="en-US" altLang="ko-KR" sz="1200" b="1"/>
              <a:t>(</a:t>
            </a:r>
            <a:r>
              <a:rPr lang="ko-KR" altLang="en-US" sz="1200" b="1"/>
              <a:t>강아지</a:t>
            </a:r>
            <a:r>
              <a:rPr lang="en-US" altLang="ko-KR" sz="1200" b="1"/>
              <a:t>/</a:t>
            </a:r>
            <a:r>
              <a:rPr lang="ko-KR" altLang="en-US" sz="1200" b="1"/>
              <a:t>고양이</a:t>
            </a:r>
            <a:r>
              <a:rPr lang="en-US" altLang="ko-KR" sz="1200" b="1"/>
              <a:t>)</a:t>
            </a:r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E4B2F65-57CE-866F-28B2-406C45C51156}"/>
              </a:ext>
            </a:extLst>
          </p:cNvPr>
          <p:cNvSpPr/>
          <p:nvPr/>
        </p:nvSpPr>
        <p:spPr>
          <a:xfrm>
            <a:off x="8543925" y="3190276"/>
            <a:ext cx="873248" cy="279468"/>
          </a:xfrm>
          <a:prstGeom prst="rect">
            <a:avLst/>
          </a:prstGeom>
          <a:solidFill>
            <a:srgbClr val="1B43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탐지 시간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F61B880-B722-D6CE-C831-9488C9D3EFDE}"/>
              </a:ext>
            </a:extLst>
          </p:cNvPr>
          <p:cNvSpPr/>
          <p:nvPr/>
        </p:nvSpPr>
        <p:spPr>
          <a:xfrm>
            <a:off x="10817122" y="3190276"/>
            <a:ext cx="873248" cy="279468"/>
          </a:xfrm>
          <a:prstGeom prst="rect">
            <a:avLst/>
          </a:prstGeom>
          <a:solidFill>
            <a:srgbClr val="1B43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CAM ID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928167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B4F93E-7B1E-4EC2-9C38-9ED32454F1E5}"/>
              </a:ext>
            </a:extLst>
          </p:cNvPr>
          <p:cNvSpPr txBox="1"/>
          <p:nvPr/>
        </p:nvSpPr>
        <p:spPr>
          <a:xfrm>
            <a:off x="1524000" y="30907"/>
            <a:ext cx="2624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/>
              <a:t>이메일</a:t>
            </a:r>
            <a:r>
              <a:rPr lang="en-US" altLang="ko-KR"/>
              <a:t>, SMS </a:t>
            </a:r>
            <a:r>
              <a:rPr lang="ko-KR" altLang="en-US"/>
              <a:t>알림</a:t>
            </a:r>
            <a:endParaRPr lang="ja-JP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26AC08-39C1-4ADC-B33A-A24382817178}"/>
              </a:ext>
            </a:extLst>
          </p:cNvPr>
          <p:cNvSpPr/>
          <p:nvPr/>
        </p:nvSpPr>
        <p:spPr>
          <a:xfrm>
            <a:off x="1848646" y="1305639"/>
            <a:ext cx="159659" cy="289956"/>
          </a:xfrm>
          <a:prstGeom prst="rect">
            <a:avLst/>
          </a:prstGeom>
          <a:solidFill>
            <a:srgbClr val="265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CCE422-C45B-44EB-96EA-565A14930A5C}"/>
              </a:ext>
            </a:extLst>
          </p:cNvPr>
          <p:cNvSpPr txBox="1"/>
          <p:nvPr/>
        </p:nvSpPr>
        <p:spPr>
          <a:xfrm>
            <a:off x="2008304" y="1267717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/>
              <a:t>이메일</a:t>
            </a:r>
            <a:r>
              <a:rPr lang="en-US" altLang="ko-KR"/>
              <a:t>, SMS </a:t>
            </a:r>
            <a:r>
              <a:rPr lang="ko-KR" altLang="en-US"/>
              <a:t>알림 확인 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CA4888-9AF2-F7DD-C54C-22E729104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514" y="1743046"/>
            <a:ext cx="3258208" cy="44287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80FB94D-7710-90E5-02D0-A58983C9A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429" y="1743045"/>
            <a:ext cx="2896555" cy="4428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0F59EF-A048-4BB0-960D-6F0F51860754}"/>
              </a:ext>
            </a:extLst>
          </p:cNvPr>
          <p:cNvSpPr txBox="1"/>
          <p:nvPr/>
        </p:nvSpPr>
        <p:spPr>
          <a:xfrm>
            <a:off x="4577722" y="5802501"/>
            <a:ext cx="1765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◀ 이메일 알림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BF06E5-A848-2780-9769-6362600D663A}"/>
              </a:ext>
            </a:extLst>
          </p:cNvPr>
          <p:cNvSpPr txBox="1"/>
          <p:nvPr/>
        </p:nvSpPr>
        <p:spPr>
          <a:xfrm>
            <a:off x="9522041" y="5745157"/>
            <a:ext cx="1765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◀ </a:t>
            </a:r>
            <a:r>
              <a:rPr lang="en-US" altLang="ko-KR"/>
              <a:t>SMS</a:t>
            </a:r>
            <a:r>
              <a:rPr lang="ko-KR" altLang="en-US"/>
              <a:t> 알림</a:t>
            </a:r>
          </a:p>
        </p:txBody>
      </p:sp>
    </p:spTree>
    <p:extLst>
      <p:ext uri="{BB962C8B-B14F-4D97-AF65-F5344CB8AC3E}">
        <p14:creationId xmlns:p14="http://schemas.microsoft.com/office/powerpoint/2010/main" val="295960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524000" y="1020466"/>
            <a:ext cx="159659" cy="289956"/>
          </a:xfrm>
          <a:prstGeom prst="rect">
            <a:avLst/>
          </a:prstGeom>
          <a:solidFill>
            <a:srgbClr val="265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83658" y="982544"/>
            <a:ext cx="2634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 dirty="0"/>
              <a:t>핵심 </a:t>
            </a:r>
            <a:r>
              <a:rPr lang="en-US" altLang="ko-KR" dirty="0"/>
              <a:t>Solution Overview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87ABD1-7E49-4D3E-B6CB-52D91B42DE05}"/>
              </a:ext>
            </a:extLst>
          </p:cNvPr>
          <p:cNvSpPr txBox="1"/>
          <p:nvPr/>
        </p:nvSpPr>
        <p:spPr>
          <a:xfrm>
            <a:off x="1524000" y="30907"/>
            <a:ext cx="6135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SmartHomecam- </a:t>
            </a:r>
            <a:r>
              <a:rPr lang="en-US" altLang="ja-JP" sz="2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Executive Summary (2/2)</a:t>
            </a:r>
            <a:endParaRPr lang="ja-JP" altLang="en-US" sz="2400" dirty="0">
              <a:solidFill>
                <a:schemeClr val="bg1"/>
              </a:solidFill>
              <a:latin typeface="나눔스퀘어_ac Bold" panose="020B0600000101010101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テキスト ボックス 3">
            <a:extLst>
              <a:ext uri="{FF2B5EF4-FFF2-40B4-BE49-F238E27FC236}">
                <a16:creationId xmlns:a16="http://schemas.microsoft.com/office/drawing/2014/main" id="{33E0DDC4-82B5-CBC5-E4B0-D7A1B3E1CAE8}"/>
              </a:ext>
            </a:extLst>
          </p:cNvPr>
          <p:cNvSpPr txBox="1"/>
          <p:nvPr/>
        </p:nvSpPr>
        <p:spPr>
          <a:xfrm>
            <a:off x="1548993" y="1404533"/>
            <a:ext cx="3897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pPr algn="ctr"/>
            <a:r>
              <a:rPr lang="en-US" altLang="ko-KR" u="sng" dirty="0"/>
              <a:t>Object Detection </a:t>
            </a:r>
            <a:r>
              <a:rPr lang="ko-KR" altLang="en-US" u="sng" dirty="0"/>
              <a:t>기반 </a:t>
            </a:r>
            <a:endParaRPr lang="en-US" altLang="ko-KR" u="sng" dirty="0"/>
          </a:p>
          <a:p>
            <a:pPr algn="ctr"/>
            <a:r>
              <a:rPr lang="ko-KR" altLang="en-US" u="sng"/>
              <a:t>사람</a:t>
            </a:r>
            <a:r>
              <a:rPr lang="en-US" altLang="ko-KR" u="sng"/>
              <a:t>, </a:t>
            </a:r>
            <a:r>
              <a:rPr lang="ko-KR" altLang="en-US" u="sng"/>
              <a:t>화재</a:t>
            </a:r>
            <a:r>
              <a:rPr lang="en-US" altLang="ko-KR" u="sng"/>
              <a:t>, </a:t>
            </a:r>
            <a:r>
              <a:rPr lang="ko-KR" altLang="en-US" u="sng"/>
              <a:t>반려동물</a:t>
            </a:r>
            <a:r>
              <a:rPr lang="en-US" altLang="ko-KR" u="sng"/>
              <a:t>, </a:t>
            </a:r>
            <a:r>
              <a:rPr lang="ko-KR" altLang="en-US" u="sng"/>
              <a:t>위험상황 탐지</a:t>
            </a:r>
            <a:endParaRPr lang="en-US" altLang="ko-KR" u="sng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F28BC9B-79D3-8F3B-BDAA-C9CAF2B33A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514" y="4927534"/>
            <a:ext cx="458132" cy="46166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92567C3-9F34-36F2-2A0C-953F3A380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476" y="4700435"/>
            <a:ext cx="543589" cy="600312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B63006D-D17E-C58B-9B71-757C290E4D1B}"/>
              </a:ext>
            </a:extLst>
          </p:cNvPr>
          <p:cNvSpPr/>
          <p:nvPr/>
        </p:nvSpPr>
        <p:spPr>
          <a:xfrm rot="12797554">
            <a:off x="2455355" y="4736571"/>
            <a:ext cx="503276" cy="292702"/>
          </a:xfrm>
          <a:prstGeom prst="rightArrow">
            <a:avLst/>
          </a:prstGeom>
          <a:solidFill>
            <a:srgbClr val="14314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12BB32A-9CAE-4A4A-ED11-FE9D669D19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439" y="3966004"/>
            <a:ext cx="721618" cy="721618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3D11646D-C803-5582-04BD-CD6E29169EDE}"/>
              </a:ext>
            </a:extLst>
          </p:cNvPr>
          <p:cNvSpPr/>
          <p:nvPr/>
        </p:nvSpPr>
        <p:spPr>
          <a:xfrm rot="20459365">
            <a:off x="2515247" y="4021756"/>
            <a:ext cx="503276" cy="292702"/>
          </a:xfrm>
          <a:prstGeom prst="rightArrow">
            <a:avLst/>
          </a:prstGeom>
          <a:solidFill>
            <a:srgbClr val="14314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D2E0098-30FF-267D-134D-457543970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690" y="3541370"/>
            <a:ext cx="602016" cy="78544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58AC938-7801-9D82-AE96-185FB97AE0C4}"/>
              </a:ext>
            </a:extLst>
          </p:cNvPr>
          <p:cNvSpPr txBox="1"/>
          <p:nvPr/>
        </p:nvSpPr>
        <p:spPr>
          <a:xfrm>
            <a:off x="4440700" y="3774901"/>
            <a:ext cx="18908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accent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WEB, </a:t>
            </a:r>
            <a:r>
              <a:rPr lang="ko-KR" altLang="en-US" sz="1200" b="1">
                <a:solidFill>
                  <a:schemeClr val="accent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이메일</a:t>
            </a:r>
            <a:r>
              <a:rPr lang="en-US" altLang="ko-KR" sz="1200" b="1">
                <a:solidFill>
                  <a:schemeClr val="accent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SMS</a:t>
            </a:r>
            <a:r>
              <a:rPr lang="ko-KR" altLang="en-US" sz="1200" b="1">
                <a:solidFill>
                  <a:schemeClr val="accent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알림</a:t>
            </a:r>
            <a:endParaRPr lang="ko-KR" altLang="en-US" sz="1200" b="1" dirty="0">
              <a:solidFill>
                <a:schemeClr val="accent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1E7684-04DE-212B-F017-A56553941A24}"/>
              </a:ext>
            </a:extLst>
          </p:cNvPr>
          <p:cNvSpPr txBox="1"/>
          <p:nvPr/>
        </p:nvSpPr>
        <p:spPr>
          <a:xfrm>
            <a:off x="3662675" y="5750905"/>
            <a:ext cx="2948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accent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사람</a:t>
            </a:r>
            <a:r>
              <a:rPr lang="en-US" altLang="ko-KR" sz="1200" b="1">
                <a:solidFill>
                  <a:schemeClr val="accent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b="1">
                <a:solidFill>
                  <a:schemeClr val="accent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화재</a:t>
            </a:r>
            <a:r>
              <a:rPr lang="en-US" altLang="ko-KR" sz="1200" b="1">
                <a:solidFill>
                  <a:schemeClr val="accent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b="1">
                <a:solidFill>
                  <a:schemeClr val="accent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반려동물</a:t>
            </a:r>
            <a:r>
              <a:rPr lang="en-US" altLang="ko-KR" sz="1200" b="1">
                <a:solidFill>
                  <a:schemeClr val="accent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200" b="1">
                <a:solidFill>
                  <a:schemeClr val="accent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위험상황 탐지</a:t>
            </a:r>
            <a:endParaRPr lang="ko-KR" altLang="en-US" sz="1200" b="1" dirty="0">
              <a:solidFill>
                <a:schemeClr val="accent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21685-B48E-325B-642C-F2A66469BFCD}"/>
              </a:ext>
            </a:extLst>
          </p:cNvPr>
          <p:cNvSpPr txBox="1"/>
          <p:nvPr/>
        </p:nvSpPr>
        <p:spPr>
          <a:xfrm>
            <a:off x="1031821" y="4759298"/>
            <a:ext cx="1667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위험 </a:t>
            </a:r>
            <a:r>
              <a:rPr lang="ko-KR" altLang="en-US" sz="1200" b="1">
                <a:solidFill>
                  <a:schemeClr val="accent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상황 판단</a:t>
            </a:r>
            <a:endParaRPr lang="ko-KR" altLang="en-US" sz="1200" b="1" dirty="0">
              <a:solidFill>
                <a:schemeClr val="accent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281280-70D8-94BD-D86C-15E7B6B80B8C}"/>
              </a:ext>
            </a:extLst>
          </p:cNvPr>
          <p:cNvSpPr txBox="1"/>
          <p:nvPr/>
        </p:nvSpPr>
        <p:spPr>
          <a:xfrm>
            <a:off x="1576755" y="2170991"/>
            <a:ext cx="4519245" cy="728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1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실시간으로 카메라 영상 프레임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서버로 전송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1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프레임을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기반으로 객체 탐지 연산을 했을 때 위험 </a:t>
            </a:r>
            <a:r>
              <a:rPr lang="ko-KR" altLang="en-US" sz="11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상황 탐지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1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</a:t>
            </a:r>
            <a:r>
              <a:rPr lang="en-US" altLang="ko-KR" sz="11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이메일</a:t>
            </a:r>
            <a:r>
              <a:rPr lang="en-US" altLang="ko-KR" sz="11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SMS</a:t>
            </a:r>
            <a:r>
              <a:rPr lang="ko-KR" altLang="en-US" sz="11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통해 알려줌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6CE5D98-E2D4-6407-26E1-397022A022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811" y="4711686"/>
            <a:ext cx="428392" cy="43169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187BF02-9C70-B177-E955-B0BA0AA80C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84" y="3702632"/>
            <a:ext cx="721618" cy="721618"/>
          </a:xfrm>
          <a:prstGeom prst="rect">
            <a:avLst/>
          </a:prstGeom>
        </p:spPr>
      </p:pic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FA9259D9-9B7F-A428-6B34-F3590244FA19}"/>
              </a:ext>
            </a:extLst>
          </p:cNvPr>
          <p:cNvSpPr/>
          <p:nvPr/>
        </p:nvSpPr>
        <p:spPr>
          <a:xfrm rot="12797554">
            <a:off x="8289107" y="4474520"/>
            <a:ext cx="503276" cy="292702"/>
          </a:xfrm>
          <a:prstGeom prst="rightArrow">
            <a:avLst/>
          </a:prstGeom>
          <a:solidFill>
            <a:srgbClr val="14314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テキスト ボックス 3">
            <a:extLst>
              <a:ext uri="{FF2B5EF4-FFF2-40B4-BE49-F238E27FC236}">
                <a16:creationId xmlns:a16="http://schemas.microsoft.com/office/drawing/2014/main" id="{1204675F-EB6E-5589-63CB-704A7067B401}"/>
              </a:ext>
            </a:extLst>
          </p:cNvPr>
          <p:cNvSpPr txBox="1"/>
          <p:nvPr/>
        </p:nvSpPr>
        <p:spPr>
          <a:xfrm>
            <a:off x="6979166" y="1547970"/>
            <a:ext cx="4036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u="sng"/>
              <a:t>Action Recognition </a:t>
            </a:r>
            <a:r>
              <a:rPr lang="ko-KR" altLang="en-US" u="sng"/>
              <a:t>기반 외부인 </a:t>
            </a:r>
            <a:r>
              <a:rPr lang="ko-KR" altLang="en-US" u="sng" dirty="0"/>
              <a:t>탐지</a:t>
            </a:r>
            <a:endParaRPr lang="en-US" altLang="ko-KR" u="sng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6120BD3E-F8E3-F269-A78F-6494F7F034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3902" y="5289093"/>
            <a:ext cx="1011422" cy="472854"/>
          </a:xfrm>
          <a:prstGeom prst="rect">
            <a:avLst/>
          </a:prstGeom>
        </p:spPr>
      </p:pic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51DD8114-824F-5C1F-EF5D-0D169C3096A7}"/>
              </a:ext>
            </a:extLst>
          </p:cNvPr>
          <p:cNvSpPr/>
          <p:nvPr/>
        </p:nvSpPr>
        <p:spPr>
          <a:xfrm rot="20459365">
            <a:off x="8226768" y="3801417"/>
            <a:ext cx="503276" cy="292702"/>
          </a:xfrm>
          <a:prstGeom prst="rightArrow">
            <a:avLst/>
          </a:prstGeom>
          <a:solidFill>
            <a:srgbClr val="14314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32CCA1FE-559E-5A1C-0516-B717E2304F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707" y="3319292"/>
            <a:ext cx="587634" cy="76667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08CFCCF-A0F3-00B9-2508-A75301AEA4B8}"/>
              </a:ext>
            </a:extLst>
          </p:cNvPr>
          <p:cNvSpPr txBox="1"/>
          <p:nvPr/>
        </p:nvSpPr>
        <p:spPr>
          <a:xfrm>
            <a:off x="6881189" y="4436384"/>
            <a:ext cx="1832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accent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외부인 판단</a:t>
            </a:r>
            <a:endParaRPr lang="ko-KR" altLang="en-US" sz="1200" b="1" dirty="0">
              <a:solidFill>
                <a:schemeClr val="accent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1BE95D8-FB11-9381-9549-0B2B3B03A76B}"/>
              </a:ext>
            </a:extLst>
          </p:cNvPr>
          <p:cNvSpPr txBox="1"/>
          <p:nvPr/>
        </p:nvSpPr>
        <p:spPr>
          <a:xfrm>
            <a:off x="8997219" y="5372317"/>
            <a:ext cx="1832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accent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사람탐지</a:t>
            </a:r>
            <a:endParaRPr lang="ko-KR" altLang="en-US" sz="1200" b="1" dirty="0">
              <a:solidFill>
                <a:schemeClr val="accent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577813D-6048-A228-EA03-8DD3BCEC8A3C}"/>
              </a:ext>
            </a:extLst>
          </p:cNvPr>
          <p:cNvSpPr txBox="1"/>
          <p:nvPr/>
        </p:nvSpPr>
        <p:spPr>
          <a:xfrm>
            <a:off x="7046168" y="2066943"/>
            <a:ext cx="4345849" cy="948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1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실시간으로 카메라 영상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프레임 서버로 전송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1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실시간 영상 프레임 내 얼굴과 가족멤버 얼굴의 임베딩 벡터간 유클리드 거리로 외부인 판단</a:t>
            </a:r>
            <a:endParaRPr lang="en-US" altLang="ko-KR" sz="11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1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</a:t>
            </a:r>
            <a:r>
              <a:rPr lang="en-US" altLang="ko-KR" sz="11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이메일</a:t>
            </a:r>
            <a:r>
              <a:rPr lang="en-US" altLang="ko-KR" sz="11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SMS</a:t>
            </a:r>
            <a:r>
              <a:rPr lang="ko-KR" altLang="en-US" sz="11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</a:t>
            </a:r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통해 알려줌</a:t>
            </a:r>
            <a:endParaRPr lang="en-US" altLang="ko-KR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래픽 2" descr="전자 메일 단색으로 채워진">
            <a:extLst>
              <a:ext uri="{FF2B5EF4-FFF2-40B4-BE49-F238E27FC236}">
                <a16:creationId xmlns:a16="http://schemas.microsoft.com/office/drawing/2014/main" id="{13DB279D-5B47-6EB3-DD5D-A233D51F03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66566" y="3382910"/>
            <a:ext cx="562734" cy="562734"/>
          </a:xfrm>
          <a:prstGeom prst="rect">
            <a:avLst/>
          </a:prstGeom>
        </p:spPr>
      </p:pic>
      <p:pic>
        <p:nvPicPr>
          <p:cNvPr id="5" name="그래픽 4" descr="채팅 단색으로 채워진">
            <a:extLst>
              <a:ext uri="{FF2B5EF4-FFF2-40B4-BE49-F238E27FC236}">
                <a16:creationId xmlns:a16="http://schemas.microsoft.com/office/drawing/2014/main" id="{F78DF76F-8DDD-26FA-F5A8-962131FC77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01449" y="3903681"/>
            <a:ext cx="544179" cy="5441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D9C6B0-C9B1-7767-C558-D2F2D22B56E4}"/>
              </a:ext>
            </a:extLst>
          </p:cNvPr>
          <p:cNvSpPr txBox="1"/>
          <p:nvPr/>
        </p:nvSpPr>
        <p:spPr>
          <a:xfrm>
            <a:off x="10016744" y="3577825"/>
            <a:ext cx="18908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accent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WEB, </a:t>
            </a:r>
            <a:r>
              <a:rPr lang="ko-KR" altLang="en-US" sz="1200" b="1">
                <a:solidFill>
                  <a:schemeClr val="accent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이메일</a:t>
            </a:r>
            <a:r>
              <a:rPr lang="en-US" altLang="ko-KR" sz="1200" b="1">
                <a:solidFill>
                  <a:schemeClr val="accent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SMS</a:t>
            </a:r>
            <a:r>
              <a:rPr lang="ko-KR" altLang="en-US" sz="1200" b="1">
                <a:solidFill>
                  <a:schemeClr val="accent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알림</a:t>
            </a:r>
            <a:endParaRPr lang="ko-KR" altLang="en-US" sz="1200" b="1" dirty="0">
              <a:solidFill>
                <a:schemeClr val="accent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7" name="그래픽 6" descr="전자 메일 단색으로 채워진">
            <a:extLst>
              <a:ext uri="{FF2B5EF4-FFF2-40B4-BE49-F238E27FC236}">
                <a16:creationId xmlns:a16="http://schemas.microsoft.com/office/drawing/2014/main" id="{AE879BD9-7608-C92E-8A56-22AEAC2B9B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14341" y="3142096"/>
            <a:ext cx="550165" cy="550165"/>
          </a:xfrm>
          <a:prstGeom prst="rect">
            <a:avLst/>
          </a:prstGeom>
        </p:spPr>
      </p:pic>
      <p:pic>
        <p:nvPicPr>
          <p:cNvPr id="11" name="그래픽 10" descr="채팅 단색으로 채워진">
            <a:extLst>
              <a:ext uri="{FF2B5EF4-FFF2-40B4-BE49-F238E27FC236}">
                <a16:creationId xmlns:a16="http://schemas.microsoft.com/office/drawing/2014/main" id="{9D9897DB-FE2E-7803-8B82-FFB99EF2E9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07514" y="3625652"/>
            <a:ext cx="669249" cy="669249"/>
          </a:xfrm>
          <a:prstGeom prst="rect">
            <a:avLst/>
          </a:prstGeom>
        </p:spPr>
      </p:pic>
      <p:pic>
        <p:nvPicPr>
          <p:cNvPr id="31" name="그래픽 30" descr="걷기 단색으로 채워진">
            <a:extLst>
              <a:ext uri="{FF2B5EF4-FFF2-40B4-BE49-F238E27FC236}">
                <a16:creationId xmlns:a16="http://schemas.microsoft.com/office/drawing/2014/main" id="{36A15351-75D1-E2C3-6E27-A86354BB44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80301" y="4700278"/>
            <a:ext cx="672039" cy="672039"/>
          </a:xfrm>
          <a:prstGeom prst="rect">
            <a:avLst/>
          </a:prstGeom>
        </p:spPr>
      </p:pic>
      <p:pic>
        <p:nvPicPr>
          <p:cNvPr id="33" name="그래픽 32" descr="개 단색으로 채워진">
            <a:extLst>
              <a:ext uri="{FF2B5EF4-FFF2-40B4-BE49-F238E27FC236}">
                <a16:creationId xmlns:a16="http://schemas.microsoft.com/office/drawing/2014/main" id="{BB7AF1DF-22C2-2B62-00E5-D7AC99F511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49801" y="5002531"/>
            <a:ext cx="672039" cy="672039"/>
          </a:xfrm>
          <a:prstGeom prst="rect">
            <a:avLst/>
          </a:prstGeom>
        </p:spPr>
      </p:pic>
      <p:pic>
        <p:nvPicPr>
          <p:cNvPr id="43" name="그래픽 42" descr="사용자 단색으로 채워진">
            <a:extLst>
              <a:ext uri="{FF2B5EF4-FFF2-40B4-BE49-F238E27FC236}">
                <a16:creationId xmlns:a16="http://schemas.microsoft.com/office/drawing/2014/main" id="{FC0DC161-DCB1-3677-9890-E1EC9E9B7E7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456174" y="44747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40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9819" y="528519"/>
            <a:ext cx="1351461" cy="1383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1AC994-F618-F35F-9FF0-CA986DD7E018}"/>
              </a:ext>
            </a:extLst>
          </p:cNvPr>
          <p:cNvSpPr txBox="1"/>
          <p:nvPr/>
        </p:nvSpPr>
        <p:spPr>
          <a:xfrm>
            <a:off x="829819" y="1715037"/>
            <a:ext cx="40620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rgbClr val="3399FF"/>
                </a:solidFill>
                <a:latin typeface="Arial Black" panose="020B0A04020102020204" pitchFamily="34" charset="0"/>
              </a:rPr>
              <a:t>주요 사용 기술 및 알고리즘</a:t>
            </a:r>
            <a:endParaRPr lang="en-US" altLang="ko-KR" sz="4400" b="1" dirty="0">
              <a:solidFill>
                <a:srgbClr val="3399FF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A9F20C-AF76-3B9F-6FBC-FE3DD2FFB075}"/>
              </a:ext>
            </a:extLst>
          </p:cNvPr>
          <p:cNvSpPr txBox="1"/>
          <p:nvPr/>
        </p:nvSpPr>
        <p:spPr>
          <a:xfrm>
            <a:off x="717676" y="3161587"/>
            <a:ext cx="506298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ko-KR" sz="1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n-US" altLang="ko-KR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ko-KR" alt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전체 시스템 구성도</a:t>
            </a:r>
            <a:endParaRPr lang="en-US" altLang="ko-KR" sz="2000" b="1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endParaRPr lang="en-US" altLang="ko-KR" sz="2000" b="1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AutoNum type="arabicPeriod"/>
            </a:pPr>
            <a:r>
              <a:rPr lang="en-US" altLang="ko-KR" sz="2000" b="1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ko-KR" alt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홈카메라 모드 알고리즘</a:t>
            </a:r>
            <a:endParaRPr lang="en-US" altLang="ko-KR" sz="2000" b="1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altLang="ko-KR" sz="2000" b="1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457200" indent="-457200">
              <a:buAutoNum type="arabicPeriod" startAt="3"/>
            </a:pPr>
            <a:r>
              <a:rPr lang="ko-KR" altLang="en-US" sz="2000" b="1">
                <a:latin typeface="Aharoni" panose="02010803020104030203" pitchFamily="2" charset="-79"/>
                <a:cs typeface="Aharoni" panose="02010803020104030203" pitchFamily="2" charset="-79"/>
              </a:rPr>
              <a:t>데이터베이스 </a:t>
            </a:r>
            <a:r>
              <a:rPr lang="en-US" altLang="ko-KR" sz="2000" b="1">
                <a:latin typeface="Aharoni" panose="02010803020104030203" pitchFamily="2" charset="-79"/>
                <a:cs typeface="Aharoni" panose="02010803020104030203" pitchFamily="2" charset="-79"/>
              </a:rPr>
              <a:t>ERD</a:t>
            </a:r>
            <a:endParaRPr lang="en-US" altLang="ko-KR" sz="20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2CDB1A-67F2-0752-5711-AB0C4B76C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457" y="1715037"/>
            <a:ext cx="3645087" cy="313071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524000" y="1020466"/>
            <a:ext cx="159659" cy="289956"/>
          </a:xfrm>
          <a:prstGeom prst="rect">
            <a:avLst/>
          </a:prstGeom>
          <a:solidFill>
            <a:srgbClr val="265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83658" y="98254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/>
              <a:t>시스템 구성도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87ABD1-7E49-4D3E-B6CB-52D91B42DE05}"/>
              </a:ext>
            </a:extLst>
          </p:cNvPr>
          <p:cNvSpPr txBox="1"/>
          <p:nvPr/>
        </p:nvSpPr>
        <p:spPr>
          <a:xfrm>
            <a:off x="1524000" y="30907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시스템 구성도</a:t>
            </a:r>
            <a:endParaRPr lang="ja-JP" altLang="en-US" sz="2400" dirty="0">
              <a:solidFill>
                <a:schemeClr val="bg1"/>
              </a:solidFill>
              <a:latin typeface="나눔스퀘어_ac Bold" panose="020B0600000101010101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873213-955B-B52E-8D79-E49627D93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475" y="1351876"/>
            <a:ext cx="7435299" cy="469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67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524000" y="1020466"/>
            <a:ext cx="159659" cy="289956"/>
          </a:xfrm>
          <a:prstGeom prst="rect">
            <a:avLst/>
          </a:prstGeom>
          <a:solidFill>
            <a:srgbClr val="265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83658" y="982544"/>
            <a:ext cx="239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dirty="0"/>
              <a:t>YOLO </a:t>
            </a:r>
            <a:r>
              <a:rPr lang="ko-KR" altLang="en-US"/>
              <a:t>기반 사람 탐지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87ABD1-7E49-4D3E-B6CB-52D91B42DE05}"/>
              </a:ext>
            </a:extLst>
          </p:cNvPr>
          <p:cNvSpPr txBox="1"/>
          <p:nvPr/>
        </p:nvSpPr>
        <p:spPr>
          <a:xfrm>
            <a:off x="1524000" y="30907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사람 탐지 모드</a:t>
            </a:r>
            <a:endParaRPr lang="ja-JP" altLang="en-US" sz="2400" dirty="0">
              <a:solidFill>
                <a:schemeClr val="bg1"/>
              </a:solidFill>
              <a:latin typeface="나눔스퀘어_ac Bold" panose="020B0600000101010101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Picture 2" descr="기능">
            <a:extLst>
              <a:ext uri="{FF2B5EF4-FFF2-40B4-BE49-F238E27FC236}">
                <a16:creationId xmlns:a16="http://schemas.microsoft.com/office/drawing/2014/main" id="{D9C47B25-4F6F-6740-5525-37B2D54F9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291" y="2089829"/>
            <a:ext cx="7637418" cy="25866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A8E2EDD-49D1-C1DC-20CE-A835FC959DB7}"/>
              </a:ext>
            </a:extLst>
          </p:cNvPr>
          <p:cNvSpPr/>
          <p:nvPr/>
        </p:nvSpPr>
        <p:spPr>
          <a:xfrm>
            <a:off x="2277291" y="2089829"/>
            <a:ext cx="1358537" cy="256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/>
              <a:t>사람탐지 모드</a:t>
            </a:r>
          </a:p>
        </p:txBody>
      </p:sp>
    </p:spTree>
    <p:extLst>
      <p:ext uri="{BB962C8B-B14F-4D97-AF65-F5344CB8AC3E}">
        <p14:creationId xmlns:p14="http://schemas.microsoft.com/office/powerpoint/2010/main" val="3905430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524000" y="1020466"/>
            <a:ext cx="159659" cy="289956"/>
          </a:xfrm>
          <a:prstGeom prst="rect">
            <a:avLst/>
          </a:prstGeom>
          <a:solidFill>
            <a:srgbClr val="265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83658" y="982544"/>
            <a:ext cx="239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dirty="0"/>
              <a:t>YOLO </a:t>
            </a:r>
            <a:r>
              <a:rPr lang="ko-KR" altLang="en-US"/>
              <a:t>기반 화재 탐지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87ABD1-7E49-4D3E-B6CB-52D91B42DE05}"/>
              </a:ext>
            </a:extLst>
          </p:cNvPr>
          <p:cNvSpPr txBox="1"/>
          <p:nvPr/>
        </p:nvSpPr>
        <p:spPr>
          <a:xfrm>
            <a:off x="1524000" y="30907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화재 탐지 모드</a:t>
            </a:r>
            <a:endParaRPr lang="ja-JP" altLang="en-US" sz="2400" dirty="0">
              <a:solidFill>
                <a:schemeClr val="bg1"/>
              </a:solidFill>
              <a:latin typeface="나눔스퀘어_ac Bold" panose="020B0600000101010101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Picture 6" descr="기능">
            <a:extLst>
              <a:ext uri="{FF2B5EF4-FFF2-40B4-BE49-F238E27FC236}">
                <a16:creationId xmlns:a16="http://schemas.microsoft.com/office/drawing/2014/main" id="{2AD4BCA2-AA91-D2AE-7A19-8BBE47C6E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097" y="2067316"/>
            <a:ext cx="7367452" cy="254822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7255B69-2EA5-D23B-18EB-F41CA20AC300}"/>
              </a:ext>
            </a:extLst>
          </p:cNvPr>
          <p:cNvSpPr/>
          <p:nvPr/>
        </p:nvSpPr>
        <p:spPr>
          <a:xfrm>
            <a:off x="2029097" y="2067315"/>
            <a:ext cx="1358537" cy="256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/>
              <a:t>화재탐지 모드</a:t>
            </a:r>
          </a:p>
        </p:txBody>
      </p:sp>
    </p:spTree>
    <p:extLst>
      <p:ext uri="{BB962C8B-B14F-4D97-AF65-F5344CB8AC3E}">
        <p14:creationId xmlns:p14="http://schemas.microsoft.com/office/powerpoint/2010/main" val="3805123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524000" y="1020466"/>
            <a:ext cx="159659" cy="289956"/>
          </a:xfrm>
          <a:prstGeom prst="rect">
            <a:avLst/>
          </a:prstGeom>
          <a:solidFill>
            <a:srgbClr val="265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83658" y="982544"/>
            <a:ext cx="5061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/>
              <a:t>임베딩 벡터간 유클리드 거리 기반 외부인 탐지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87ABD1-7E49-4D3E-B6CB-52D91B42DE05}"/>
              </a:ext>
            </a:extLst>
          </p:cNvPr>
          <p:cNvSpPr txBox="1"/>
          <p:nvPr/>
        </p:nvSpPr>
        <p:spPr>
          <a:xfrm>
            <a:off x="1524000" y="30907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외부인 탐지 모드</a:t>
            </a:r>
            <a:endParaRPr lang="ja-JP" altLang="en-US" sz="2400" dirty="0">
              <a:solidFill>
                <a:schemeClr val="bg1"/>
              </a:solidFill>
              <a:latin typeface="나눔스퀘어_ac Bold" panose="020B0600000101010101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Picture 4" descr="기능">
            <a:extLst>
              <a:ext uri="{FF2B5EF4-FFF2-40B4-BE49-F238E27FC236}">
                <a16:creationId xmlns:a16="http://schemas.microsoft.com/office/drawing/2014/main" id="{AEE64E0B-4F87-1658-D21E-6D3384D5F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667" y="2293920"/>
            <a:ext cx="8180666" cy="2405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496B373-7BE7-7228-21F0-B284E0ABED2F}"/>
              </a:ext>
            </a:extLst>
          </p:cNvPr>
          <p:cNvSpPr/>
          <p:nvPr/>
        </p:nvSpPr>
        <p:spPr>
          <a:xfrm>
            <a:off x="2005666" y="2293920"/>
            <a:ext cx="1358537" cy="2201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/>
              <a:t>외부인탐지 모드</a:t>
            </a:r>
          </a:p>
        </p:txBody>
      </p:sp>
    </p:spTree>
    <p:extLst>
      <p:ext uri="{BB962C8B-B14F-4D97-AF65-F5344CB8AC3E}">
        <p14:creationId xmlns:p14="http://schemas.microsoft.com/office/powerpoint/2010/main" val="1715371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889D22-98F1-53F4-2F03-A7863E1B2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313" y="2423542"/>
            <a:ext cx="7611291" cy="249174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524000" y="1020466"/>
            <a:ext cx="159659" cy="289956"/>
          </a:xfrm>
          <a:prstGeom prst="rect">
            <a:avLst/>
          </a:prstGeom>
          <a:solidFill>
            <a:srgbClr val="265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83658" y="982544"/>
            <a:ext cx="447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dirty="0"/>
              <a:t>YOLO </a:t>
            </a:r>
            <a:r>
              <a:rPr lang="ko-KR" altLang="en-US"/>
              <a:t>기반 반려동물</a:t>
            </a:r>
            <a:r>
              <a:rPr lang="en-US" altLang="ko-KR"/>
              <a:t>(</a:t>
            </a:r>
            <a:r>
              <a:rPr lang="ko-KR" altLang="en-US"/>
              <a:t>강아지</a:t>
            </a:r>
            <a:r>
              <a:rPr lang="en-US" altLang="ko-KR"/>
              <a:t>/</a:t>
            </a:r>
            <a:r>
              <a:rPr lang="ko-KR" altLang="en-US"/>
              <a:t>고양이</a:t>
            </a:r>
            <a:r>
              <a:rPr lang="en-US" altLang="ko-KR"/>
              <a:t>)</a:t>
            </a:r>
            <a:r>
              <a:rPr lang="ko-KR" altLang="en-US"/>
              <a:t> 탐지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87ABD1-7E49-4D3E-B6CB-52D91B42DE05}"/>
              </a:ext>
            </a:extLst>
          </p:cNvPr>
          <p:cNvSpPr txBox="1"/>
          <p:nvPr/>
        </p:nvSpPr>
        <p:spPr>
          <a:xfrm>
            <a:off x="1524000" y="30907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반려동물 탐지 모드</a:t>
            </a:r>
            <a:endParaRPr lang="ja-JP" altLang="en-US" sz="2400" dirty="0">
              <a:solidFill>
                <a:schemeClr val="bg1"/>
              </a:solidFill>
              <a:latin typeface="나눔스퀘어_ac Bold" panose="020B0600000101010101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B7EFC83-23B0-23C5-412D-89EB263E4577}"/>
              </a:ext>
            </a:extLst>
          </p:cNvPr>
          <p:cNvSpPr/>
          <p:nvPr/>
        </p:nvSpPr>
        <p:spPr>
          <a:xfrm>
            <a:off x="2078313" y="2423542"/>
            <a:ext cx="1492202" cy="256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/>
              <a:t>반려동물 탐지 모드</a:t>
            </a:r>
          </a:p>
        </p:txBody>
      </p:sp>
    </p:spTree>
    <p:extLst>
      <p:ext uri="{BB962C8B-B14F-4D97-AF65-F5344CB8AC3E}">
        <p14:creationId xmlns:p14="http://schemas.microsoft.com/office/powerpoint/2010/main" val="3651511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1690</TotalTime>
  <Words>779</Words>
  <Application>Microsoft Office PowerPoint</Application>
  <PresentationFormat>와이드스크린</PresentationFormat>
  <Paragraphs>142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2" baseType="lpstr">
      <vt:lpstr>-apple-system</vt:lpstr>
      <vt:lpstr>HGGothicE</vt:lpstr>
      <vt:lpstr>나눔스퀘어_ac</vt:lpstr>
      <vt:lpstr>나눔스퀘어_ac Bold</vt:lpstr>
      <vt:lpstr>맑은 고딕</vt:lpstr>
      <vt:lpstr>휴먼모음T</vt:lpstr>
      <vt:lpstr>Aharoni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상원</dc:creator>
  <cp:lastModifiedBy>이 현수</cp:lastModifiedBy>
  <cp:revision>59</cp:revision>
  <dcterms:created xsi:type="dcterms:W3CDTF">2022-11-03T15:53:09Z</dcterms:created>
  <dcterms:modified xsi:type="dcterms:W3CDTF">2022-11-26T09:52:41Z</dcterms:modified>
</cp:coreProperties>
</file>